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1" r:id="rId3"/>
    <p:sldId id="400" r:id="rId4"/>
    <p:sldId id="420" r:id="rId5"/>
    <p:sldId id="291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22" r:id="rId19"/>
    <p:sldId id="330" r:id="rId20"/>
    <p:sldId id="401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288" r:id="rId30"/>
    <p:sldId id="444" r:id="rId31"/>
    <p:sldId id="417" r:id="rId32"/>
    <p:sldId id="443" r:id="rId33"/>
    <p:sldId id="445" r:id="rId34"/>
    <p:sldId id="446" r:id="rId3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FDFDE9"/>
    <a:srgbClr val="00A0D2"/>
    <a:srgbClr val="FBFADD"/>
    <a:srgbClr val="F9B945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2" autoAdjust="0"/>
    <p:restoredTop sz="95309" autoAdjust="0"/>
  </p:normalViewPr>
  <p:slideViewPr>
    <p:cSldViewPr showGuides="1">
      <p:cViewPr>
        <p:scale>
          <a:sx n="106" d="100"/>
          <a:sy n="106" d="100"/>
        </p:scale>
        <p:origin x="-1764" y="-774"/>
      </p:cViewPr>
      <p:guideLst>
        <p:guide orient="horz" pos="2210"/>
        <p:guide orient="horz" pos="2618"/>
        <p:guide pos="2880"/>
        <p:guide pos="2154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C7AE-4AB5-4DA7-B12F-EC2F829BCE88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F7AB-5339-47FC-B2E3-56B38D3FA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4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56E1-D0F8-483E-A6D4-8173AE3F571C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F636-B47F-4148-A261-3D233497D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5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F636-B47F-4148-A261-3D233497D85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6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F636-B47F-4148-A261-3D233497D85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66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9F636-B47F-4148-A261-3D233497D85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6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1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9144" y="-24730"/>
            <a:ext cx="9144000" cy="3745800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62"/>
          <p:cNvSpPr/>
          <p:nvPr userDrawn="1"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35072" y="23787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Helvetica" panose="020B0604020202030204" pitchFamily="34" charset="0"/>
                <a:ea typeface="Verdana" panose="020B0604030504040204" pitchFamily="34" charset="0"/>
              </a:rPr>
              <a:t>Projet</a:t>
            </a:r>
            <a:endParaRPr lang="fr-FR" sz="2400" b="1" dirty="0">
              <a:solidFill>
                <a:schemeClr val="bg1"/>
              </a:solidFill>
              <a:latin typeface="Helvetica" panose="020B060402020203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835696" y="1203598"/>
            <a:ext cx="3097213" cy="1657350"/>
          </a:xfrm>
        </p:spPr>
        <p:txBody>
          <a:bodyPr>
            <a:normAutofit/>
          </a:bodyPr>
          <a:lstStyle>
            <a:lvl1pPr marL="0" indent="0" algn="r">
              <a:buNone/>
              <a:defRPr sz="105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57200" indent="0">
              <a:buNone/>
              <a:defRPr sz="900">
                <a:latin typeface="Helvetica" panose="020B0604020202030204" pitchFamily="34" charset="0"/>
              </a:defRPr>
            </a:lvl2pPr>
            <a:lvl3pPr marL="914400" indent="0">
              <a:buNone/>
              <a:defRPr sz="900">
                <a:latin typeface="Helvetica" panose="020B0604020202030204" pitchFamily="34" charset="0"/>
              </a:defRPr>
            </a:lvl3pPr>
            <a:lvl4pPr marL="1371600" indent="0">
              <a:buNone/>
              <a:defRPr sz="900">
                <a:latin typeface="Helvetica" panose="020B0604020202030204" pitchFamily="34" charset="0"/>
              </a:defRPr>
            </a:lvl4pPr>
            <a:lvl5pPr marL="1828800" indent="0">
              <a:buNone/>
              <a:defRPr sz="900">
                <a:latin typeface="Helvetica" panose="020B0604020202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/>
          </p:nvPr>
        </p:nvSpPr>
        <p:spPr>
          <a:xfrm>
            <a:off x="5475288" y="842963"/>
            <a:ext cx="1905024" cy="33129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6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8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9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6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24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5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9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8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65B6-3FEC-4E9B-907E-A4608DD59C33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CEB5-624C-480A-844D-C5B6B9C5C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6512" y="3219822"/>
            <a:ext cx="9180512" cy="1923678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53952" y="34520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Certification</a:t>
            </a:r>
          </a:p>
          <a:p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 </a:t>
            </a:r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Création ou reprise d’une entreprise agricole »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2934072" y="4098413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15816" y="3378333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779912" y="137907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Oral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3727456" y="1171019"/>
            <a:ext cx="0" cy="93610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2560" y="3378333"/>
            <a:ext cx="2038183" cy="17651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70085"/>
            <a:ext cx="809942" cy="8383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" y="0"/>
            <a:ext cx="3647300" cy="32093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88224" y="195486"/>
            <a:ext cx="239411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Prénom :</a:t>
            </a:r>
          </a:p>
          <a:p>
            <a:r>
              <a:rPr lang="fr-FR" dirty="0" smtClean="0"/>
              <a:t>Nom :</a:t>
            </a:r>
          </a:p>
          <a:p>
            <a:endParaRPr lang="fr-FR" dirty="0"/>
          </a:p>
          <a:p>
            <a:r>
              <a:rPr lang="fr-FR" dirty="0" smtClean="0"/>
              <a:t>Date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0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Viabilité du projet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5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Investissements et financements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S’associer pour créer ou reprendre une entreprise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Organisation du travail et règlement intérieur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S’associer pour créer ou reprendre une entreprise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Communiquer efficacement avec ses associés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Vendre ses produits en circuit-court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Le cadre juridique et réglementaire liés à la commercialisation en circuit-court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Vendre ses produits en circuit-court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Etude de marché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000" b="1" dirty="0">
              <a:solidFill>
                <a:srgbClr val="F07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09647" y="2333899"/>
            <a:ext cx="2663825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Echange avec le jury</a:t>
            </a:r>
            <a:endParaRPr lang="fr-FR" sz="36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90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4000" b="1" dirty="0">
              <a:solidFill>
                <a:srgbClr val="F07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09647" y="2333899"/>
            <a:ext cx="2663825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contenu</a:t>
            </a:r>
            <a:endParaRPr lang="fr-FR" sz="36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6805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Présentation du projet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34248"/>
              </p:ext>
            </p:extLst>
          </p:nvPr>
        </p:nvGraphicFramePr>
        <p:xfrm>
          <a:off x="323528" y="685791"/>
          <a:ext cx="8640960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Localisation (communes)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Région naturelle</a:t>
                      </a:r>
                      <a:r>
                        <a:rPr lang="fr-FR" sz="1200" baseline="0" dirty="0" smtClean="0"/>
                        <a:t> ou agricole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Productions principales (volume de production…)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Nombre</a:t>
                      </a:r>
                      <a:r>
                        <a:rPr lang="fr-FR" sz="1200" baseline="0" dirty="0" smtClean="0"/>
                        <a:t> d’actifs (associés, salariés, groupement d’employeurs…)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Surface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Répartition</a:t>
                      </a:r>
                      <a:r>
                        <a:rPr lang="fr-FR" sz="1200" baseline="0" dirty="0" smtClean="0"/>
                        <a:t> de l’assolement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Bâtiments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UTH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Modalité d’accès au foncier (répartition fermage/foncier)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Statut juridique, social</a:t>
                      </a:r>
                      <a:r>
                        <a:rPr lang="fr-FR" sz="1200" baseline="0" dirty="0" smtClean="0"/>
                        <a:t> et fiscal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Remarques générales : le support d’évaluation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39936" y="1203598"/>
            <a:ext cx="8380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Ces </a:t>
            </a:r>
            <a:r>
              <a:rPr lang="fr-FR" dirty="0"/>
              <a:t>diapositives sont proposées comme </a:t>
            </a:r>
            <a:r>
              <a:rPr lang="fr-FR" dirty="0" smtClean="0"/>
              <a:t>support. </a:t>
            </a:r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dirty="0" smtClean="0"/>
              <a:t>Chaque </a:t>
            </a:r>
            <a:r>
              <a:rPr lang="fr-FR" dirty="0"/>
              <a:t>diapositive renvoie à une compétence du référentiel. 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07E26"/>
                </a:solidFill>
              </a:rPr>
              <a:t>Reportez-vous à la partie 2 de ce support : </a:t>
            </a:r>
            <a:r>
              <a:rPr lang="fr-FR" dirty="0" smtClean="0"/>
              <a:t>vous trouverez l’ensemble des éléments qui doivent  </a:t>
            </a:r>
            <a:r>
              <a:rPr lang="fr-FR" dirty="0"/>
              <a:t>figurer sur la diapositive/présenter à l’oral, correspondant aux critères d’évaluation de la </a:t>
            </a:r>
            <a:r>
              <a:rPr lang="fr-FR" dirty="0" smtClean="0"/>
              <a:t>compétence.</a:t>
            </a:r>
          </a:p>
          <a:p>
            <a:endParaRPr lang="fr-FR" dirty="0"/>
          </a:p>
          <a:p>
            <a:r>
              <a:rPr lang="fr-FR" dirty="0" smtClean="0"/>
              <a:t>La 3</a:t>
            </a:r>
            <a:r>
              <a:rPr lang="fr-FR" baseline="30000" dirty="0" smtClean="0"/>
              <a:t>e</a:t>
            </a:r>
            <a:r>
              <a:rPr lang="fr-FR" dirty="0" smtClean="0"/>
              <a:t> partie de ce support, vous présente les critères d’évaluation.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9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Les principaux acteurs socio-économiques autour du projet (amont, aval, service)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27560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Citer un exemple d'acteur lié au développement de votre entreprise pour chaque catégorie : </a:t>
            </a:r>
          </a:p>
          <a:p>
            <a:r>
              <a:rPr lang="fr-FR" dirty="0"/>
              <a:t>- Techniques (GIEE, contrôle laitier…)</a:t>
            </a:r>
          </a:p>
          <a:p>
            <a:r>
              <a:rPr lang="fr-FR" dirty="0" smtClean="0"/>
              <a:t>- </a:t>
            </a:r>
            <a:r>
              <a:rPr lang="fr-FR" dirty="0"/>
              <a:t>Réglementaires </a:t>
            </a:r>
          </a:p>
          <a:p>
            <a:r>
              <a:rPr lang="fr-FR" dirty="0"/>
              <a:t>- Sociaux (MSA, </a:t>
            </a:r>
            <a:r>
              <a:rPr lang="fr-FR" dirty="0" err="1"/>
              <a:t>Agridiff</a:t>
            </a:r>
            <a:r>
              <a:rPr lang="fr-FR" dirty="0"/>
              <a:t>…) </a:t>
            </a:r>
          </a:p>
          <a:p>
            <a:r>
              <a:rPr lang="fr-FR" dirty="0"/>
              <a:t>- Commerciaux (Coopératives, négociants, AMAP…) </a:t>
            </a:r>
          </a:p>
          <a:p>
            <a:r>
              <a:rPr lang="fr-FR" dirty="0"/>
              <a:t>- Territoriaux (Collectivités territoriales, associations,...) </a:t>
            </a:r>
          </a:p>
          <a:p>
            <a:r>
              <a:rPr lang="fr-FR" dirty="0"/>
              <a:t>- Financiers (Banques, financeurs...) </a:t>
            </a:r>
          </a:p>
          <a:p>
            <a:r>
              <a:rPr lang="fr-FR" dirty="0"/>
              <a:t>- Comptables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Atouts et contraintes des modes de commercialisation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3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27560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Citez le ou les acheteurs principaux et identifiez les risques et opportunités pour chacun. Si vous présentez l'option circuit-court, le sujet sera étudié plus en profondeur dans ce module</a:t>
            </a:r>
            <a:r>
              <a:rPr lang="fr-FR" dirty="0" smtClean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Sur la/les production(s) principale(s), citez les niveaux de prix et argumentez les fluctuations possibles (citez votre source d'information pour construire vos hypothèses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2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Identifier les indicateurs de gestion technico-économiques et financiers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4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27560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Présenter le mode de calcul de </a:t>
            </a:r>
            <a:r>
              <a:rPr lang="fr-FR" dirty="0" smtClean="0"/>
              <a:t>l'EBE 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b="1" dirty="0" smtClean="0"/>
              <a:t>Présenter </a:t>
            </a:r>
            <a:r>
              <a:rPr lang="fr-FR" b="1" u="sng" dirty="0"/>
              <a:t>obligatoirement</a:t>
            </a:r>
            <a:r>
              <a:rPr lang="fr-FR" b="1" dirty="0"/>
              <a:t> le revenu disponible</a:t>
            </a:r>
          </a:p>
          <a:p>
            <a:pPr marL="171450" indent="-171450">
              <a:buFontTx/>
              <a:buChar char="-"/>
            </a:pPr>
            <a:r>
              <a:rPr lang="fr-FR" dirty="0"/>
              <a:t>Présenter l'utilisation de cet indicateur dans le cadre de votre </a:t>
            </a:r>
            <a:r>
              <a:rPr lang="fr-FR" dirty="0" smtClean="0"/>
              <a:t>projet 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Présenter </a:t>
            </a:r>
            <a:r>
              <a:rPr lang="fr-FR" dirty="0"/>
              <a:t>au moins 3 indicateurs dont le revenu </a:t>
            </a:r>
            <a:r>
              <a:rPr lang="fr-FR" dirty="0" smtClean="0"/>
              <a:t>disponible 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Présenter </a:t>
            </a:r>
            <a:r>
              <a:rPr lang="fr-FR" dirty="0"/>
              <a:t>ces indicateurs au regard de références technico économiques s'il y en </a:t>
            </a:r>
            <a:r>
              <a:rPr lang="fr-FR" dirty="0" smtClean="0"/>
              <a:t>a (</a:t>
            </a:r>
            <a:r>
              <a:rPr lang="fr-FR" dirty="0"/>
              <a:t>citer la source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Viabilité du projet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27560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Présentez les indicateurs technico-économiques adaptés à votre projet (rentabilité - marge brute par production, prix d'équilibre…), les conditions de réussite</a:t>
            </a:r>
          </a:p>
          <a:p>
            <a:endParaRPr lang="fr-FR" dirty="0"/>
          </a:p>
          <a:p>
            <a:r>
              <a:rPr lang="fr-FR" dirty="0"/>
              <a:t>Identifiez les leviers d'amélioration du revenu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7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Investissements et financements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6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27560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Présenter les choix d'investissements principaux du projet et leur </a:t>
            </a:r>
            <a:r>
              <a:rPr lang="fr-FR" dirty="0" smtClean="0"/>
              <a:t>financement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 typeface="Symbol" pitchFamily="18" charset="2"/>
              <a:buChar char="Þ"/>
            </a:pPr>
            <a:r>
              <a:rPr lang="fr-FR" dirty="0" smtClean="0"/>
              <a:t>postes d'investissement</a:t>
            </a:r>
          </a:p>
          <a:p>
            <a:pPr marL="285750" indent="-285750">
              <a:buFont typeface="Symbol" pitchFamily="18" charset="2"/>
              <a:buChar char="Þ"/>
            </a:pPr>
            <a:endParaRPr lang="fr-FR" dirty="0"/>
          </a:p>
          <a:p>
            <a:r>
              <a:rPr lang="fr-FR" dirty="0"/>
              <a:t>=&gt; chiffrage des investissements, =&gt; hiérarchisation des investissements (indispensables - nécessaires - optionnels)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S’associer pour créer ou reprendre une entreprise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Organisation du travail et règlement intérieur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A6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85167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Décrire la répartition des tâches et responsabilités entre associés.</a:t>
            </a:r>
          </a:p>
          <a:p>
            <a:r>
              <a:rPr lang="fr-FR" dirty="0"/>
              <a:t>- Présenter l'intérêt d'avoir et de mettre à jour un règlement intérieur</a:t>
            </a:r>
          </a:p>
          <a:p>
            <a:r>
              <a:rPr lang="fr-FR" dirty="0"/>
              <a:t>- Identifier les modalités de remplacement en cas de congés ou arrêt maladie</a:t>
            </a:r>
          </a:p>
          <a:p>
            <a:r>
              <a:rPr lang="fr-FR" dirty="0"/>
              <a:t>- Citer et détailler succinctement les éléments importants du règlement intérieur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2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S’associer pour créer ou reprendre une entreprise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Communiquer efficacement avec ses associés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/>
          <p:cNvSpPr txBox="1"/>
          <p:nvPr/>
        </p:nvSpPr>
        <p:spPr>
          <a:xfrm>
            <a:off x="643898" y="192321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 smtClean="0"/>
              <a:t>Citer </a:t>
            </a:r>
            <a:r>
              <a:rPr lang="fr-FR" dirty="0"/>
              <a:t>des clés d’une communication professionnelle fluide et claire et justifier de sa pertinence </a:t>
            </a:r>
          </a:p>
          <a:p>
            <a:r>
              <a:rPr lang="fr-FR" dirty="0"/>
              <a:t>-  Citer les occasions prévues pour échanger avec les associés. Détailler les modalités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A6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Vendre ses produits en circuit-court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Le cadre juridique et réglementaire liés à la commercialisation en circuit-court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/>
          <p:cNvSpPr txBox="1"/>
          <p:nvPr/>
        </p:nvSpPr>
        <p:spPr>
          <a:xfrm>
            <a:off x="611560" y="2164351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Présenter les points majeurs des réglementations - sanitaire - de sécurité - de signalétique - de vente en lien avec le projet</a:t>
            </a:r>
          </a:p>
          <a:p>
            <a:endParaRPr lang="fr-FR" dirty="0"/>
          </a:p>
          <a:p>
            <a:r>
              <a:rPr lang="fr-FR" dirty="0"/>
              <a:t>A partir de quelles valeurs seuils de chiffre d'affaire, proportion d'achat/revente, type d'activité (produit ou service) les entreprises agricoles doivent-elles faire évoluer leur statut juridique 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Option : Vendre ses produits en circuit-court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Etude de marché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/>
          <p:cNvSpPr txBox="1"/>
          <p:nvPr/>
        </p:nvSpPr>
        <p:spPr>
          <a:xfrm>
            <a:off x="631328" y="228371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 </a:t>
            </a:r>
            <a:r>
              <a:rPr lang="fr-FR" dirty="0" smtClean="0"/>
              <a:t>Citer </a:t>
            </a:r>
            <a:r>
              <a:rPr lang="fr-FR" dirty="0"/>
              <a:t>les éléments constitutifs d’une étude de marché </a:t>
            </a:r>
          </a:p>
          <a:p>
            <a:pPr marL="171450" indent="-171450">
              <a:buFontTx/>
              <a:buChar char="-"/>
            </a:pPr>
            <a:r>
              <a:rPr lang="fr-FR" dirty="0"/>
              <a:t>Identifier les débouchés de commercialisation en lien avec son projet et le territoire (vente sur les marchés, CHR, RHD, point de vente à la forme…)</a:t>
            </a:r>
          </a:p>
          <a:p>
            <a:pPr marL="171450" indent="-171450">
              <a:buFontTx/>
              <a:buChar char="-"/>
            </a:pPr>
            <a:r>
              <a:rPr lang="fr-FR" dirty="0"/>
              <a:t>Positionner le projet par rapport aux données de clientèle et de la concurrence en termes de prix, et la gamme de produits selon la demande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3" y="287528"/>
            <a:ext cx="2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A7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4000" b="1" dirty="0">
              <a:solidFill>
                <a:srgbClr val="F07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932263" y="2284469"/>
            <a:ext cx="4032448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Critères dévaluation</a:t>
            </a:r>
            <a:endParaRPr lang="fr-FR" sz="18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66" y="0"/>
            <a:ext cx="4806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Remarques générales : modalités d’évaluation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63476" y="808610"/>
            <a:ext cx="87805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</a:rPr>
              <a:t>Modalités d’évaluation</a:t>
            </a:r>
          </a:p>
          <a:p>
            <a:r>
              <a:rPr lang="fr-FR" sz="1600" dirty="0" smtClean="0"/>
              <a:t>Vous devez présenter </a:t>
            </a:r>
            <a:r>
              <a:rPr lang="fr-FR" sz="1600" dirty="0"/>
              <a:t>un projet de création ou de </a:t>
            </a:r>
            <a:r>
              <a:rPr lang="fr-FR" sz="1600" dirty="0" smtClean="0"/>
              <a:t>reprise d'une </a:t>
            </a:r>
            <a:r>
              <a:rPr lang="fr-FR" sz="1600" dirty="0"/>
              <a:t>entreprise agricole de manière argumentée. </a:t>
            </a:r>
            <a:endParaRPr lang="fr-FR" sz="1600" dirty="0" smtClean="0"/>
          </a:p>
          <a:p>
            <a:r>
              <a:rPr lang="fr-FR" sz="1600" dirty="0" smtClean="0">
                <a:solidFill>
                  <a:srgbClr val="00B050"/>
                </a:solidFill>
              </a:rPr>
              <a:t>Présentez </a:t>
            </a:r>
            <a:r>
              <a:rPr lang="fr-FR" sz="1600" dirty="0">
                <a:solidFill>
                  <a:srgbClr val="00B050"/>
                </a:solidFill>
              </a:rPr>
              <a:t>au démarrage votre projet.</a:t>
            </a:r>
            <a:r>
              <a:rPr lang="fr-FR" sz="1600" dirty="0"/>
              <a:t> Cette partie n'est pas évaluée mais est nécessaire pour aborder les autres points.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rgbClr val="F07E26"/>
                </a:solidFill>
              </a:rPr>
              <a:t>- Soutenance </a:t>
            </a:r>
            <a:r>
              <a:rPr lang="fr-FR" sz="1600" dirty="0">
                <a:solidFill>
                  <a:srgbClr val="F07E26"/>
                </a:solidFill>
              </a:rPr>
              <a:t>orale </a:t>
            </a:r>
            <a:r>
              <a:rPr lang="fr-FR" sz="1600" dirty="0"/>
              <a:t>: Une présentation orale du projet pendant </a:t>
            </a:r>
            <a:r>
              <a:rPr lang="fr-FR" sz="1600" dirty="0">
                <a:solidFill>
                  <a:srgbClr val="00B050"/>
                </a:solidFill>
              </a:rPr>
              <a:t>15 minutes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smtClean="0"/>
              <a:t>Si vous avez pris une option (Vendre ses produits </a:t>
            </a:r>
            <a:r>
              <a:rPr lang="fr-FR" sz="1600" dirty="0"/>
              <a:t>en circuit-court ou S'associer pour créer ou reprendre une </a:t>
            </a:r>
            <a:r>
              <a:rPr lang="fr-FR" sz="1600" dirty="0" smtClean="0"/>
              <a:t>entreprise) vous disposez de </a:t>
            </a:r>
            <a:r>
              <a:rPr lang="fr-FR" sz="1600" dirty="0" smtClean="0">
                <a:solidFill>
                  <a:srgbClr val="00B050"/>
                </a:solidFill>
              </a:rPr>
              <a:t>5 </a:t>
            </a:r>
            <a:r>
              <a:rPr lang="fr-FR" sz="1600" dirty="0">
                <a:solidFill>
                  <a:srgbClr val="00B050"/>
                </a:solidFill>
              </a:rPr>
              <a:t>minutes supplémentaires </a:t>
            </a:r>
            <a:r>
              <a:rPr lang="fr-FR" sz="1600" dirty="0"/>
              <a:t>par activité optionnelle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rgbClr val="F07E26"/>
                </a:solidFill>
              </a:rPr>
              <a:t>- Entretien</a:t>
            </a:r>
            <a:r>
              <a:rPr lang="fr-FR" sz="1600" dirty="0" smtClean="0"/>
              <a:t> </a:t>
            </a:r>
            <a:r>
              <a:rPr lang="fr-FR" sz="1600" dirty="0"/>
              <a:t>: Le jury </a:t>
            </a:r>
            <a:r>
              <a:rPr lang="fr-FR" sz="1600" dirty="0" smtClean="0"/>
              <a:t>vous posera des questions </a:t>
            </a:r>
            <a:r>
              <a:rPr lang="fr-FR" sz="1600" dirty="0"/>
              <a:t>pendant </a:t>
            </a:r>
            <a:r>
              <a:rPr lang="fr-FR" sz="1600" dirty="0">
                <a:solidFill>
                  <a:srgbClr val="00B050"/>
                </a:solidFill>
              </a:rPr>
              <a:t>5 minutes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smtClean="0"/>
              <a:t>Si vous avez pris une option, vous disposez </a:t>
            </a:r>
            <a:r>
              <a:rPr lang="fr-FR" sz="1600" dirty="0"/>
              <a:t>de </a:t>
            </a:r>
            <a:r>
              <a:rPr lang="fr-FR" sz="1600" dirty="0">
                <a:solidFill>
                  <a:srgbClr val="00B050"/>
                </a:solidFill>
              </a:rPr>
              <a:t>5 </a:t>
            </a:r>
            <a:r>
              <a:rPr lang="fr-FR" sz="1600" dirty="0" smtClean="0">
                <a:solidFill>
                  <a:srgbClr val="00B050"/>
                </a:solidFill>
              </a:rPr>
              <a:t>minutes supplémentaires </a:t>
            </a:r>
            <a:r>
              <a:rPr lang="fr-FR" sz="1600" dirty="0"/>
              <a:t>par activité optionnelle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F07E26"/>
                </a:solidFill>
              </a:rPr>
              <a:t>Durée indicative pour </a:t>
            </a:r>
            <a:r>
              <a:rPr lang="fr-FR" sz="1600" b="1" dirty="0" smtClean="0">
                <a:solidFill>
                  <a:srgbClr val="F07E26"/>
                </a:solidFill>
              </a:rPr>
              <a:t>la présentation orale : </a:t>
            </a:r>
            <a:r>
              <a:rPr lang="fr-FR" sz="1600" dirty="0" smtClean="0"/>
              <a:t>chaque </a:t>
            </a:r>
            <a:r>
              <a:rPr lang="fr-FR" sz="1600" dirty="0"/>
              <a:t>slide : ~ 2 min </a:t>
            </a:r>
          </a:p>
          <a:p>
            <a:r>
              <a:rPr lang="fr-FR" sz="1600" dirty="0"/>
              <a:t>(tronc commun : </a:t>
            </a:r>
            <a:r>
              <a:rPr lang="fr-FR" sz="1600" dirty="0" smtClean="0"/>
              <a:t>3 min </a:t>
            </a:r>
            <a:r>
              <a:rPr lang="fr-FR" sz="1600" dirty="0"/>
              <a:t>à répartir au choix</a:t>
            </a:r>
            <a:r>
              <a:rPr lang="fr-FR" sz="1600" dirty="0" smtClean="0"/>
              <a:t>) - (</a:t>
            </a:r>
            <a:r>
              <a:rPr lang="fr-FR" sz="1600" dirty="0"/>
              <a:t>activités optionnelles : </a:t>
            </a:r>
            <a:r>
              <a:rPr lang="fr-FR" sz="1600" dirty="0" smtClean="0"/>
              <a:t>1 min </a:t>
            </a:r>
            <a:r>
              <a:rPr lang="fr-FR" sz="1600" dirty="0"/>
              <a:t>pour chaque a répartir au choix)</a:t>
            </a:r>
          </a:p>
        </p:txBody>
      </p:sp>
    </p:spTree>
    <p:extLst>
      <p:ext uri="{BB962C8B-B14F-4D97-AF65-F5344CB8AC3E}">
        <p14:creationId xmlns:p14="http://schemas.microsoft.com/office/powerpoint/2010/main" val="7111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10111"/>
              </p:ext>
            </p:extLst>
          </p:nvPr>
        </p:nvGraphicFramePr>
        <p:xfrm>
          <a:off x="179513" y="123480"/>
          <a:ext cx="8784974" cy="47078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74415"/>
                <a:gridCol w="2574415"/>
                <a:gridCol w="3038511"/>
                <a:gridCol w="597633"/>
              </a:tblGrid>
              <a:tr h="6906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smtClean="0">
                          <a:effectLst/>
                        </a:rPr>
                        <a:t>Capacités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Critères d'évaluation du référentiel de compétences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Consignes 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Barème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</a:tr>
              <a:tr h="12118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Ca10.2 Identifier les acteurs socio-économiques liés au développement de l'entreprise agricole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Cite un exemple d'acteur pour chaque catégorie : - Techniques (GIEE, contrôle laitier…)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 - Réglementaires - Sociaux (MSA, </a:t>
                      </a:r>
                      <a:r>
                        <a:rPr lang="fr-FR" sz="900" u="none" strike="noStrike" dirty="0" err="1">
                          <a:effectLst/>
                        </a:rPr>
                        <a:t>Agridiff</a:t>
                      </a:r>
                      <a:r>
                        <a:rPr lang="fr-FR" sz="900" u="none" strike="noStrike" dirty="0">
                          <a:effectLst/>
                        </a:rPr>
                        <a:t>…) - Commerciaux (Coopératives, négociants, AMAP…) - Territoriaux (Collectivités territoriales, associations,...) - Financiers (Banques, financeurs...) - Comptables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Citer un exemple d'acteur lié au développement de votre entreprise pour chaque catégorie :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Techniques (GIEE, contrôle laitier…)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 - Réglementaires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Sociaux (MSA, </a:t>
                      </a:r>
                      <a:r>
                        <a:rPr lang="fr-FR" sz="900" u="none" strike="noStrike" dirty="0" err="1">
                          <a:effectLst/>
                        </a:rPr>
                        <a:t>Agridiff</a:t>
                      </a:r>
                      <a:r>
                        <a:rPr lang="fr-FR" sz="900" u="none" strike="noStrike" dirty="0">
                          <a:effectLst/>
                        </a:rPr>
                        <a:t>…)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Commerciaux (Coopératives, négociants, AMAP…)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Territoriaux (Collectivités territoriales, associations,...)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Financiers (Banques, financeurs...) 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- Comptables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</a:tr>
              <a:tr h="6906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Ca8.1 Identifier et caractériser les modes de commercialisation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 les risques et opportunités de chacun des modes de commercialisation </a:t>
                      </a:r>
                      <a:br>
                        <a:rPr lang="fr-FR" sz="900" u="none" strike="noStrike">
                          <a:effectLst/>
                        </a:rPr>
                      </a:b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Citez le ou les acheteurs principaux et identifiez les risques et opportunités pour chacun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/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Si vous présentez l'option circuit-court, le sujet sera étudié plus en profondeur dans ce module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10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</a:tr>
              <a:tr h="69582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Ca8.2 Définir des hypothèses de prix en s'appuyant sur les modes de commercialisation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Sait où trouver des informations pour construire ses hypothèse de prix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Sur la/les production(s) principale(s), citez les niveaux de prix et argumentez les fluctuations possibles (citez votre source d'information pour construire vos hypothèses)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58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Identifie les fluctuations de prix possibles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58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Prend en compte ces informations dans la définition d'un prix réaliste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4" marR="4724" marT="47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76794"/>
              </p:ext>
            </p:extLst>
          </p:nvPr>
        </p:nvGraphicFramePr>
        <p:xfrm>
          <a:off x="107504" y="123480"/>
          <a:ext cx="8856983" cy="47133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65281"/>
                <a:gridCol w="2909702"/>
                <a:gridCol w="2909702"/>
                <a:gridCol w="572298"/>
              </a:tblGrid>
              <a:tr h="54205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Ca6.1 - Définir les éléments constitutifs de l'EBE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Décrit le mode de calcul de l'EBE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Présenter le mode de calcul de l'EBE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16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</a:tr>
              <a:tr h="5420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Explique l'utilité de cet indicateur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Présenter l'utilisation de cet indicateur dans le cadre de votre projet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03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Ca6.2 - Caractériser les indicateurs de gestion technico-économiques et financiers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 au moins 3 des 7 indicateurs suivants :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 - Annuité/EBE - Revenu disponible - Taux d'endettement - Marge de sécurité - Fonds de roulement - EBE/produit - Prix d'équilibre 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Décrit leur mode de calcul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/>
                      </a:r>
                      <a:br>
                        <a:rPr lang="fr-FR" sz="800" u="none" strike="noStrike">
                          <a:effectLst/>
                        </a:rPr>
                      </a:b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Présenter au moins 3 indicateurs dont le revenu disponible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57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Ca6.3 - Positionner les indicateurs de gestion technico-économique par rapport à des références technico-économiques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Identifie les niveaux minimum et maximum des indicateurs.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Sait où trouver des références technico-économiques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Présenter ces indicateurs au regard de références technico économiques s'il y en a(citer la source)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20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Ca9.1 Evaluer la viabilité de son projet en mobilisant des indicateurs technico-économiques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Analyse les indicateurs technico-économiques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Présentez les indicateurs technico-économiques adaptés à votre projet (rentabilité - marge brute par production, prix d'équilibre…), les conditions de réussite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/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Identifiez les leviers d'amélioration du revenu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</a:tr>
              <a:tr h="5420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Définit les conditions de réussite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20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Définit ses seuils de rentabilité, et ses prix d'équilibre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20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Ca9.2 - Identifie les leviers d'amélioration de son revenu disponible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Identifie les leviers techniques, financiers et commerciaux d'amélioration de son revenu disponible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8" marR="3738" marT="3738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55539"/>
              </p:ext>
            </p:extLst>
          </p:nvPr>
        </p:nvGraphicFramePr>
        <p:xfrm>
          <a:off x="107502" y="123474"/>
          <a:ext cx="8928993" cy="496558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16620"/>
                <a:gridCol w="2616620"/>
                <a:gridCol w="3088323"/>
                <a:gridCol w="607430"/>
              </a:tblGrid>
              <a:tr h="5628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Ca7.1 Identifier les besoins en investissement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Liste les différents postes d'investissement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Présenter les choix d'investissements principaux du projet et leur financement 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=&gt; postes d'investissement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=&gt; chiffrage des investissements, =&gt; hierarchisation des investissements (indispensables - nécessaires - optionnels)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</a:tr>
              <a:tr h="5628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Sait comment évaluer les différents investissements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28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Identifie les investissements indispensables, nécessaires et optionnels.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28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Ca7.2 Connaître les sources de financement mobilisables pour créer ou reprendre une entreprise agricole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Choisit les financements possibles par rapport au projet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28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Argumente ses choix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28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Ca11.1 - Structurer une présentation de projet argumentée et valorisante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Présente son projet de manière synthétique dans le temps imparti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Le jury choisira de revenir sur un ou deux points, selon ce qui a été dit pendant l'oral.</a:t>
                      </a:r>
                      <a:endParaRPr lang="fr-FR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</a:tr>
              <a:tr h="13037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Argumente ses choix en matière de :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 - Localisation de l'exploitation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Modalité d'accès au foncier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Statut juridique, social et fiscal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Productions et principaux résultats techniques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Modes de commercialisation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Organisation du travail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Investissements et financements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Résultats économiques et marges de sécurité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- Prise en compte des attentes sociétales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/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Identifie les forces, faiblesses, opportunités et menaces liées à son projet de création reprise d'une entreprise agricole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21" marR="3821" marT="382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6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89478"/>
              </p:ext>
            </p:extLst>
          </p:nvPr>
        </p:nvGraphicFramePr>
        <p:xfrm>
          <a:off x="107502" y="51470"/>
          <a:ext cx="8928993" cy="50305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4449"/>
                <a:gridCol w="1146922"/>
                <a:gridCol w="1694449"/>
                <a:gridCol w="1999910"/>
                <a:gridCol w="1999910"/>
                <a:gridCol w="393353"/>
              </a:tblGrid>
              <a:tr h="72469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A6 - Activité optionnelle : S'associer pour créer ou reprendre une entreprise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C12 - Structurer un projet commun et les modalités de fonctionnement avec ses associés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Ca12.1 – Organiser le travail et les responsabilités techniques, managériales et administratives entre les associés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 : - la répartition des tâches entre associés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- la répartition des responsabilités entre associés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/>
                      </a:r>
                      <a:br>
                        <a:rPr lang="fr-FR" sz="900" u="none" strike="noStrike">
                          <a:effectLst/>
                        </a:rPr>
                      </a:b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Décrire la répartition des tâches et responsabilités entre associés.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</a:tr>
              <a:tr h="724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&gt; la mise à jour du règlement intérieur </a:t>
                      </a:r>
                      <a:br>
                        <a:rPr lang="fr-FR" sz="900" u="none" strike="noStrike">
                          <a:effectLst/>
                        </a:rPr>
                      </a:b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Présenter l'intérêt d'avoir et de mettre à jour un règlement intérieur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4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&gt; identifie les modalités de remplacement en cas de congés ou arrêt maladie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Identifier les modalités de remplacement en cas de congés ou arrêt maladie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010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Ca12.2 - Formaliser les modalités de fonctionnement dans un règlement intérieur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Citer les rubriques indispensables d'un règlement intérieur :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- Répartition des résultats - Rémunération des associés - Organisation générale des tâches - Organisation de la communication - Congés, temps libre et temps de travail - Organisation en cas d'arrêt de travail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Citer et détailler succinctement les éléments importants du règlement intérieur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4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C13 – Communiquer efficacement avec ses associés pour permettre une collaboration en respectant les personnalités de chacun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Ca13.1 – Maitriser les fondamentaux des techniques de communication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 les clés d’une communication professionnelle fluide et claire :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 - Interprétation, - Précision du langage, - Reformulation, - Ecoute, - Formuler ce qui ne convient pas, - Partager des aspects positifs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Citer des clés d’une communication professionnelle fluide et claire et justifier de sa pertinence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</a:tr>
              <a:tr h="724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Ca13.2 - Organiser la communication avec ses associés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Explique l'organisation envisagée en citant les éléments clé suivant :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 - la fréquence - le lieu - les thématiques traitées - la durée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Citer les occasions prévues pour échanger avec les associés. Détailler les modalités.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26" marR="4726" marT="472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25979"/>
              </p:ext>
            </p:extLst>
          </p:nvPr>
        </p:nvGraphicFramePr>
        <p:xfrm>
          <a:off x="107506" y="51471"/>
          <a:ext cx="8928989" cy="49410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4447"/>
                <a:gridCol w="1146922"/>
                <a:gridCol w="1694447"/>
                <a:gridCol w="1999910"/>
                <a:gridCol w="1999910"/>
                <a:gridCol w="393353"/>
              </a:tblGrid>
              <a:tr h="60732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A7 - Activité optionnelle : Vendre ses produits en circuit-court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 14 - Distinguer les aspects juridiques et réglementaires liés à la commercialisation en circuit- court pour les intégrer dans son projet de création ou reprise d’entreprise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Ca14.1 - Maitriser la règlementation de commercialisation en circuits court en lien avec le projet de reprise ou d'installation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Prend en compte la réglementation en matière :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 - sanitaire - de sécurité - de signalétique - de vente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Présenter les points majeurs des réglementations - sanitaire - de sécurité - de signalétique - de vente en lien avec le projet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Ca14.2 - Maitriser le cadre juridique de son activité en circuit-court (statut juridique)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 les critères de choix d'un statut juridique pour l'activité de vente :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 - chiffre d'affaire - proportion d'achat/revente - type d'activité (produit ou service)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 partir de quelles valeurs seuils de chiffre d'affaire, proportion d'achat/revente, type d'activité (produit ou service) les entreprises agricoles doivent-elles faire évoluer leur statut juridique ?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C15 - Analyser une étude de marché en circuit-court pour valider la faisabilité d’un projet de reprise ou création d’entreprise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Ca15.1 - Identifier les circuits de commercialisation en lien avec son projet et le territoire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Connait les éléments constitutifs d’une étude de marché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Citer les éléments constitutifs d’une étude de marché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rowSpan="6"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/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Identifie des pistes de commercialisation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Identifier les débouchés de commercialisation en lien avec son projet et le territoire (vente sur les marchés, CHR, RHD, point de vente à la forme…)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Ca15.2 - Adapter son offre au marché et en tenant compte de la concurrence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En tenant compte de l'étude de marché le candidat : 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&gt; Identifie sa zone de chalandise, ses clients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Positionner le projet par rapport aux données de clientèle et de la concurrence en termes de prix, et la gamme de produits selon la demande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&gt; Identifie un positionnement tarifaire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&gt; Se positionne par rapport à la concurrence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7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&gt; Adapte son offre en tenant compte des données de clientèle et de concurrence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72" marR="3972" marT="3972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Remarques générales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39936" y="1203598"/>
            <a:ext cx="8380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7E26"/>
                </a:solidFill>
              </a:rPr>
              <a:t>Le support de l’oral</a:t>
            </a:r>
          </a:p>
          <a:p>
            <a:r>
              <a:rPr lang="fr-FR" dirty="0"/>
              <a:t>Le support de présentation n'est pas </a:t>
            </a:r>
            <a:r>
              <a:rPr lang="fr-FR" dirty="0" smtClean="0"/>
              <a:t>évalué. </a:t>
            </a:r>
          </a:p>
          <a:p>
            <a:r>
              <a:rPr lang="fr-FR" dirty="0" smtClean="0"/>
              <a:t>Vous projetterez ce pendant pour votre présentation orale.</a:t>
            </a:r>
          </a:p>
          <a:p>
            <a:r>
              <a:rPr lang="fr-FR" dirty="0" smtClean="0"/>
              <a:t>Une version numérique est à </a:t>
            </a:r>
            <a:r>
              <a:rPr lang="fr-FR" b="1" u="sng" dirty="0" smtClean="0">
                <a:solidFill>
                  <a:srgbClr val="00B050"/>
                </a:solidFill>
              </a:rPr>
              <a:t>envoyer au service formation 48h avant votre oral</a:t>
            </a:r>
            <a:r>
              <a:rPr lang="fr-FR" dirty="0" smtClean="0"/>
              <a:t>. Cette version sera transmise aux membres du jury.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07E26"/>
                </a:solidFill>
              </a:rPr>
              <a:t>Les critères d’évaluation</a:t>
            </a:r>
          </a:p>
          <a:p>
            <a:r>
              <a:rPr lang="fr-FR" dirty="0"/>
              <a:t>Les critères d'évaluation sont détaillés, mais la présentation est courte et il y aura une attention portée sur la démarche, le raisonnement, plus que le résultat.</a:t>
            </a:r>
          </a:p>
          <a:p>
            <a:r>
              <a:rPr lang="fr-FR" dirty="0" smtClean="0"/>
              <a:t>Vous pouvez consulter à la fin du document, la grille d’évaluation. Vérifiez que vous avez bien traité l’ensemble des points.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9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4590256" cy="5143500"/>
          </a:xfrm>
          <a:prstGeom prst="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5764593" y="3053979"/>
            <a:ext cx="2264014" cy="0"/>
          </a:xfrm>
          <a:prstGeom prst="line">
            <a:avLst/>
          </a:prstGeom>
          <a:ln w="571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224348" y="2261891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4471" y="175783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0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364311" y="2333899"/>
            <a:ext cx="3168351" cy="68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rgbClr val="F07E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L’oral</a:t>
            </a:r>
            <a:endParaRPr lang="fr-FR" sz="1800" dirty="0">
              <a:solidFill>
                <a:srgbClr val="F07E2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735640" y="2284469"/>
            <a:ext cx="876267" cy="0"/>
          </a:xfrm>
          <a:prstGeom prst="line">
            <a:avLst/>
          </a:prstGeom>
          <a:ln w="19050">
            <a:solidFill>
              <a:srgbClr val="F0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4590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738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Présentation du projet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1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Les principaux acteurs socio-économiques autour du projet (amont, aval, service)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Atouts et contraintes des modes de commercialisation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3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5072" y="237877"/>
            <a:ext cx="838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Identifier les indicateurs de gestion technico-économiques et financiers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95535" y="267494"/>
            <a:ext cx="0" cy="3893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36512" y="4910056"/>
            <a:ext cx="9180512" cy="233444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ZoneTexte 2"/>
          <p:cNvSpPr txBox="1"/>
          <p:nvPr/>
        </p:nvSpPr>
        <p:spPr>
          <a:xfrm>
            <a:off x="107504" y="2875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4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1995</Words>
  <Application>Microsoft Office PowerPoint</Application>
  <PresentationFormat>Affichage à l'écran (16:9)</PresentationFormat>
  <Paragraphs>237</Paragraphs>
  <Slides>34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debora benard</dc:creator>
  <cp:lastModifiedBy>Valérie VERDIER</cp:lastModifiedBy>
  <cp:revision>275</cp:revision>
  <dcterms:created xsi:type="dcterms:W3CDTF">2019-04-03T15:19:31Z</dcterms:created>
  <dcterms:modified xsi:type="dcterms:W3CDTF">2022-05-03T09:04:37Z</dcterms:modified>
</cp:coreProperties>
</file>