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400" r:id="rId3"/>
    <p:sldId id="330" r:id="rId4"/>
    <p:sldId id="291" r:id="rId5"/>
    <p:sldId id="401" r:id="rId6"/>
    <p:sldId id="409" r:id="rId7"/>
    <p:sldId id="402" r:id="rId8"/>
    <p:sldId id="410" r:id="rId9"/>
    <p:sldId id="403" r:id="rId10"/>
    <p:sldId id="411" r:id="rId11"/>
    <p:sldId id="404" r:id="rId12"/>
    <p:sldId id="415" r:id="rId13"/>
    <p:sldId id="405" r:id="rId14"/>
    <p:sldId id="412" r:id="rId15"/>
    <p:sldId id="406" r:id="rId16"/>
    <p:sldId id="416" r:id="rId17"/>
    <p:sldId id="407" r:id="rId18"/>
    <p:sldId id="413" r:id="rId19"/>
    <p:sldId id="408" r:id="rId20"/>
    <p:sldId id="414" r:id="rId21"/>
    <p:sldId id="288" r:id="rId22"/>
    <p:sldId id="418" r:id="rId23"/>
    <p:sldId id="417" r:id="rId24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7E26"/>
    <a:srgbClr val="FDFDE9"/>
    <a:srgbClr val="00A0D2"/>
    <a:srgbClr val="FBFADD"/>
    <a:srgbClr val="F9B945"/>
    <a:srgbClr val="00A9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Style léger 3 - Accentuation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8B1032C-EA38-4F05-BA0D-38AFFFC7BED3}" styleName="Style léger 3 - Accentuation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Style moyen 1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22" autoAdjust="0"/>
    <p:restoredTop sz="85798" autoAdjust="0"/>
  </p:normalViewPr>
  <p:slideViewPr>
    <p:cSldViewPr showGuides="1">
      <p:cViewPr>
        <p:scale>
          <a:sx n="98" d="100"/>
          <a:sy n="98" d="100"/>
        </p:scale>
        <p:origin x="-2004" y="-1038"/>
      </p:cViewPr>
      <p:guideLst>
        <p:guide orient="horz" pos="2210"/>
        <p:guide orient="horz" pos="2618"/>
        <p:guide pos="2880"/>
        <p:guide pos="2154"/>
        <p:guide pos="24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329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D0C7AE-4AB5-4DA7-B12F-EC2F829BCE88}" type="datetimeFigureOut">
              <a:rPr lang="fr-FR" smtClean="0"/>
              <a:t>03/05/2022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1F7AB-5339-47FC-B2E3-56B38D3FAD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30458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3856E1-D0F8-483E-A6D4-8173AE3F571C}" type="datetimeFigureOut">
              <a:rPr lang="fr-FR" smtClean="0"/>
              <a:t>03/05/2022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69F636-B47F-4148-A261-3D233497D8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1151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465B6-3FEC-4E9B-907E-A4608DD59C33}" type="datetimeFigureOut">
              <a:rPr lang="fr-FR" smtClean="0"/>
              <a:t>03/05/2022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6CEB5-624C-480A-844D-C5B6B9C5C6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4587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465B6-3FEC-4E9B-907E-A4608DD59C33}" type="datetimeFigureOut">
              <a:rPr lang="fr-FR" smtClean="0"/>
              <a:t>03/05/2022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6CEB5-624C-480A-844D-C5B6B9C5C6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2591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465B6-3FEC-4E9B-907E-A4608DD59C33}" type="datetimeFigureOut">
              <a:rPr lang="fr-FR" smtClean="0"/>
              <a:t>03/05/2022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6CEB5-624C-480A-844D-C5B6B9C5C6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73157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 colo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/>
        </p:nvSpPr>
        <p:spPr>
          <a:xfrm>
            <a:off x="-19144" y="-24730"/>
            <a:ext cx="9144000" cy="3745800"/>
          </a:xfrm>
          <a:prstGeom prst="rect">
            <a:avLst/>
          </a:prstGeom>
          <a:solidFill>
            <a:srgbClr val="F07E2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" name="Shape 262"/>
          <p:cNvSpPr/>
          <p:nvPr userDrawn="1"/>
        </p:nvSpPr>
        <p:spPr>
          <a:xfrm>
            <a:off x="5375409" y="489800"/>
            <a:ext cx="2075120" cy="4163909"/>
          </a:xfrm>
          <a:custGeom>
            <a:avLst/>
            <a:gdLst/>
            <a:ahLst/>
            <a:cxnLst/>
            <a:rect l="0" t="0" r="0" b="0"/>
            <a:pathLst>
              <a:path w="30819" h="61841" extrusionOk="0">
                <a:moveTo>
                  <a:pt x="5160" y="2580"/>
                </a:moveTo>
                <a:lnTo>
                  <a:pt x="5295" y="2648"/>
                </a:lnTo>
                <a:lnTo>
                  <a:pt x="5363" y="2784"/>
                </a:lnTo>
                <a:lnTo>
                  <a:pt x="5363" y="2920"/>
                </a:lnTo>
                <a:lnTo>
                  <a:pt x="5363" y="3055"/>
                </a:lnTo>
                <a:lnTo>
                  <a:pt x="5295" y="3191"/>
                </a:lnTo>
                <a:lnTo>
                  <a:pt x="5160" y="3259"/>
                </a:lnTo>
                <a:lnTo>
                  <a:pt x="4888" y="3259"/>
                </a:lnTo>
                <a:lnTo>
                  <a:pt x="4752" y="3191"/>
                </a:lnTo>
                <a:lnTo>
                  <a:pt x="4684" y="3055"/>
                </a:lnTo>
                <a:lnTo>
                  <a:pt x="4684" y="2920"/>
                </a:lnTo>
                <a:lnTo>
                  <a:pt x="4684" y="2784"/>
                </a:lnTo>
                <a:lnTo>
                  <a:pt x="4752" y="2648"/>
                </a:lnTo>
                <a:lnTo>
                  <a:pt x="4888" y="2580"/>
                </a:lnTo>
                <a:close/>
                <a:moveTo>
                  <a:pt x="15410" y="2241"/>
                </a:moveTo>
                <a:lnTo>
                  <a:pt x="15681" y="2309"/>
                </a:lnTo>
                <a:lnTo>
                  <a:pt x="15885" y="2444"/>
                </a:lnTo>
                <a:lnTo>
                  <a:pt x="16021" y="2648"/>
                </a:lnTo>
                <a:lnTo>
                  <a:pt x="16088" y="2920"/>
                </a:lnTo>
                <a:lnTo>
                  <a:pt x="16021" y="3191"/>
                </a:lnTo>
                <a:lnTo>
                  <a:pt x="15885" y="3395"/>
                </a:lnTo>
                <a:lnTo>
                  <a:pt x="15681" y="3531"/>
                </a:lnTo>
                <a:lnTo>
                  <a:pt x="15410" y="3598"/>
                </a:lnTo>
                <a:lnTo>
                  <a:pt x="15138" y="3531"/>
                </a:lnTo>
                <a:lnTo>
                  <a:pt x="14934" y="3395"/>
                </a:lnTo>
                <a:lnTo>
                  <a:pt x="14799" y="3191"/>
                </a:lnTo>
                <a:lnTo>
                  <a:pt x="14731" y="2920"/>
                </a:lnTo>
                <a:lnTo>
                  <a:pt x="14799" y="2648"/>
                </a:lnTo>
                <a:lnTo>
                  <a:pt x="14934" y="2444"/>
                </a:lnTo>
                <a:lnTo>
                  <a:pt x="15138" y="2309"/>
                </a:lnTo>
                <a:lnTo>
                  <a:pt x="15410" y="2241"/>
                </a:lnTo>
                <a:close/>
                <a:moveTo>
                  <a:pt x="29393" y="5228"/>
                </a:moveTo>
                <a:lnTo>
                  <a:pt x="29461" y="5296"/>
                </a:lnTo>
                <a:lnTo>
                  <a:pt x="29461" y="54849"/>
                </a:lnTo>
                <a:lnTo>
                  <a:pt x="1426" y="54849"/>
                </a:lnTo>
                <a:lnTo>
                  <a:pt x="1426" y="5296"/>
                </a:lnTo>
                <a:lnTo>
                  <a:pt x="1494" y="5228"/>
                </a:lnTo>
                <a:close/>
                <a:moveTo>
                  <a:pt x="15410" y="544"/>
                </a:moveTo>
                <a:lnTo>
                  <a:pt x="19143" y="612"/>
                </a:lnTo>
                <a:lnTo>
                  <a:pt x="23012" y="747"/>
                </a:lnTo>
                <a:lnTo>
                  <a:pt x="26339" y="951"/>
                </a:lnTo>
                <a:lnTo>
                  <a:pt x="27560" y="1087"/>
                </a:lnTo>
                <a:lnTo>
                  <a:pt x="27560" y="1087"/>
                </a:lnTo>
                <a:lnTo>
                  <a:pt x="26339" y="1019"/>
                </a:lnTo>
                <a:lnTo>
                  <a:pt x="23012" y="815"/>
                </a:lnTo>
                <a:lnTo>
                  <a:pt x="19143" y="680"/>
                </a:lnTo>
                <a:lnTo>
                  <a:pt x="15410" y="612"/>
                </a:lnTo>
                <a:lnTo>
                  <a:pt x="11676" y="680"/>
                </a:lnTo>
                <a:lnTo>
                  <a:pt x="7807" y="815"/>
                </a:lnTo>
                <a:lnTo>
                  <a:pt x="4481" y="1019"/>
                </a:lnTo>
                <a:lnTo>
                  <a:pt x="3259" y="1087"/>
                </a:lnTo>
                <a:lnTo>
                  <a:pt x="2444" y="1223"/>
                </a:lnTo>
                <a:lnTo>
                  <a:pt x="1969" y="1358"/>
                </a:lnTo>
                <a:lnTo>
                  <a:pt x="1630" y="1494"/>
                </a:lnTo>
                <a:lnTo>
                  <a:pt x="1290" y="1698"/>
                </a:lnTo>
                <a:lnTo>
                  <a:pt x="1019" y="1901"/>
                </a:lnTo>
                <a:lnTo>
                  <a:pt x="815" y="2173"/>
                </a:lnTo>
                <a:lnTo>
                  <a:pt x="679" y="2444"/>
                </a:lnTo>
                <a:lnTo>
                  <a:pt x="544" y="2852"/>
                </a:lnTo>
                <a:lnTo>
                  <a:pt x="544" y="3259"/>
                </a:lnTo>
                <a:lnTo>
                  <a:pt x="544" y="58311"/>
                </a:lnTo>
                <a:lnTo>
                  <a:pt x="544" y="58718"/>
                </a:lnTo>
                <a:lnTo>
                  <a:pt x="476" y="58311"/>
                </a:lnTo>
                <a:lnTo>
                  <a:pt x="476" y="3259"/>
                </a:lnTo>
                <a:lnTo>
                  <a:pt x="544" y="2784"/>
                </a:lnTo>
                <a:lnTo>
                  <a:pt x="612" y="2444"/>
                </a:lnTo>
                <a:lnTo>
                  <a:pt x="747" y="2105"/>
                </a:lnTo>
                <a:lnTo>
                  <a:pt x="951" y="1834"/>
                </a:lnTo>
                <a:lnTo>
                  <a:pt x="1222" y="1630"/>
                </a:lnTo>
                <a:lnTo>
                  <a:pt x="1562" y="1426"/>
                </a:lnTo>
                <a:lnTo>
                  <a:pt x="1969" y="1290"/>
                </a:lnTo>
                <a:lnTo>
                  <a:pt x="2444" y="1155"/>
                </a:lnTo>
                <a:lnTo>
                  <a:pt x="3259" y="1087"/>
                </a:lnTo>
                <a:lnTo>
                  <a:pt x="4481" y="951"/>
                </a:lnTo>
                <a:lnTo>
                  <a:pt x="7807" y="747"/>
                </a:lnTo>
                <a:lnTo>
                  <a:pt x="11676" y="612"/>
                </a:lnTo>
                <a:lnTo>
                  <a:pt x="15410" y="544"/>
                </a:lnTo>
                <a:close/>
                <a:moveTo>
                  <a:pt x="27560" y="1087"/>
                </a:moveTo>
                <a:lnTo>
                  <a:pt x="28375" y="1155"/>
                </a:lnTo>
                <a:lnTo>
                  <a:pt x="28850" y="1290"/>
                </a:lnTo>
                <a:lnTo>
                  <a:pt x="29257" y="1426"/>
                </a:lnTo>
                <a:lnTo>
                  <a:pt x="29597" y="1630"/>
                </a:lnTo>
                <a:lnTo>
                  <a:pt x="29868" y="1834"/>
                </a:lnTo>
                <a:lnTo>
                  <a:pt x="30072" y="2105"/>
                </a:lnTo>
                <a:lnTo>
                  <a:pt x="30208" y="2444"/>
                </a:lnTo>
                <a:lnTo>
                  <a:pt x="30276" y="2784"/>
                </a:lnTo>
                <a:lnTo>
                  <a:pt x="30344" y="3259"/>
                </a:lnTo>
                <a:lnTo>
                  <a:pt x="30344" y="58311"/>
                </a:lnTo>
                <a:lnTo>
                  <a:pt x="30276" y="58718"/>
                </a:lnTo>
                <a:lnTo>
                  <a:pt x="30208" y="59125"/>
                </a:lnTo>
                <a:lnTo>
                  <a:pt x="30072" y="59465"/>
                </a:lnTo>
                <a:lnTo>
                  <a:pt x="29868" y="59736"/>
                </a:lnTo>
                <a:lnTo>
                  <a:pt x="29597" y="60008"/>
                </a:lnTo>
                <a:lnTo>
                  <a:pt x="29257" y="60144"/>
                </a:lnTo>
                <a:lnTo>
                  <a:pt x="28850" y="60347"/>
                </a:lnTo>
                <a:lnTo>
                  <a:pt x="28375" y="60415"/>
                </a:lnTo>
                <a:lnTo>
                  <a:pt x="26746" y="60687"/>
                </a:lnTo>
                <a:lnTo>
                  <a:pt x="23895" y="60958"/>
                </a:lnTo>
                <a:lnTo>
                  <a:pt x="22130" y="61094"/>
                </a:lnTo>
                <a:lnTo>
                  <a:pt x="20093" y="61230"/>
                </a:lnTo>
                <a:lnTo>
                  <a:pt x="17853" y="61298"/>
                </a:lnTo>
                <a:lnTo>
                  <a:pt x="12966" y="61298"/>
                </a:lnTo>
                <a:lnTo>
                  <a:pt x="10726" y="61230"/>
                </a:lnTo>
                <a:lnTo>
                  <a:pt x="8689" y="61094"/>
                </a:lnTo>
                <a:lnTo>
                  <a:pt x="6924" y="60958"/>
                </a:lnTo>
                <a:lnTo>
                  <a:pt x="4073" y="60687"/>
                </a:lnTo>
                <a:lnTo>
                  <a:pt x="2444" y="60415"/>
                </a:lnTo>
                <a:lnTo>
                  <a:pt x="1969" y="60347"/>
                </a:lnTo>
                <a:lnTo>
                  <a:pt x="1562" y="60144"/>
                </a:lnTo>
                <a:lnTo>
                  <a:pt x="1290" y="60008"/>
                </a:lnTo>
                <a:lnTo>
                  <a:pt x="951" y="59736"/>
                </a:lnTo>
                <a:lnTo>
                  <a:pt x="747" y="59465"/>
                </a:lnTo>
                <a:lnTo>
                  <a:pt x="612" y="59125"/>
                </a:lnTo>
                <a:lnTo>
                  <a:pt x="544" y="58718"/>
                </a:lnTo>
                <a:lnTo>
                  <a:pt x="544" y="58718"/>
                </a:lnTo>
                <a:lnTo>
                  <a:pt x="679" y="59125"/>
                </a:lnTo>
                <a:lnTo>
                  <a:pt x="815" y="59397"/>
                </a:lnTo>
                <a:lnTo>
                  <a:pt x="1019" y="59669"/>
                </a:lnTo>
                <a:lnTo>
                  <a:pt x="1290" y="59940"/>
                </a:lnTo>
                <a:lnTo>
                  <a:pt x="1630" y="60144"/>
                </a:lnTo>
                <a:lnTo>
                  <a:pt x="2037" y="60279"/>
                </a:lnTo>
                <a:lnTo>
                  <a:pt x="2444" y="60415"/>
                </a:lnTo>
                <a:lnTo>
                  <a:pt x="4073" y="60619"/>
                </a:lnTo>
                <a:lnTo>
                  <a:pt x="6924" y="60890"/>
                </a:lnTo>
                <a:lnTo>
                  <a:pt x="8689" y="61026"/>
                </a:lnTo>
                <a:lnTo>
                  <a:pt x="10726" y="61162"/>
                </a:lnTo>
                <a:lnTo>
                  <a:pt x="12966" y="61230"/>
                </a:lnTo>
                <a:lnTo>
                  <a:pt x="17853" y="61230"/>
                </a:lnTo>
                <a:lnTo>
                  <a:pt x="20093" y="61162"/>
                </a:lnTo>
                <a:lnTo>
                  <a:pt x="22130" y="61026"/>
                </a:lnTo>
                <a:lnTo>
                  <a:pt x="23895" y="60890"/>
                </a:lnTo>
                <a:lnTo>
                  <a:pt x="26746" y="60619"/>
                </a:lnTo>
                <a:lnTo>
                  <a:pt x="28375" y="60415"/>
                </a:lnTo>
                <a:lnTo>
                  <a:pt x="28850" y="60279"/>
                </a:lnTo>
                <a:lnTo>
                  <a:pt x="29190" y="60144"/>
                </a:lnTo>
                <a:lnTo>
                  <a:pt x="29529" y="59940"/>
                </a:lnTo>
                <a:lnTo>
                  <a:pt x="29800" y="59669"/>
                </a:lnTo>
                <a:lnTo>
                  <a:pt x="30004" y="59397"/>
                </a:lnTo>
                <a:lnTo>
                  <a:pt x="30140" y="59125"/>
                </a:lnTo>
                <a:lnTo>
                  <a:pt x="30276" y="58718"/>
                </a:lnTo>
                <a:lnTo>
                  <a:pt x="30276" y="58311"/>
                </a:lnTo>
                <a:lnTo>
                  <a:pt x="30276" y="3259"/>
                </a:lnTo>
                <a:lnTo>
                  <a:pt x="30276" y="2852"/>
                </a:lnTo>
                <a:lnTo>
                  <a:pt x="30140" y="2444"/>
                </a:lnTo>
                <a:lnTo>
                  <a:pt x="30004" y="2173"/>
                </a:lnTo>
                <a:lnTo>
                  <a:pt x="29800" y="1901"/>
                </a:lnTo>
                <a:lnTo>
                  <a:pt x="29529" y="1698"/>
                </a:lnTo>
                <a:lnTo>
                  <a:pt x="29190" y="1494"/>
                </a:lnTo>
                <a:lnTo>
                  <a:pt x="28850" y="1358"/>
                </a:lnTo>
                <a:lnTo>
                  <a:pt x="28375" y="1223"/>
                </a:lnTo>
                <a:lnTo>
                  <a:pt x="27560" y="1087"/>
                </a:lnTo>
                <a:close/>
                <a:moveTo>
                  <a:pt x="15410" y="1"/>
                </a:moveTo>
                <a:lnTo>
                  <a:pt x="11608" y="69"/>
                </a:lnTo>
                <a:lnTo>
                  <a:pt x="7739" y="204"/>
                </a:lnTo>
                <a:lnTo>
                  <a:pt x="4413" y="408"/>
                </a:lnTo>
                <a:lnTo>
                  <a:pt x="3191" y="544"/>
                </a:lnTo>
                <a:lnTo>
                  <a:pt x="2309" y="680"/>
                </a:lnTo>
                <a:lnTo>
                  <a:pt x="1765" y="815"/>
                </a:lnTo>
                <a:lnTo>
                  <a:pt x="1290" y="1019"/>
                </a:lnTo>
                <a:lnTo>
                  <a:pt x="883" y="1223"/>
                </a:lnTo>
                <a:lnTo>
                  <a:pt x="544" y="1494"/>
                </a:lnTo>
                <a:lnTo>
                  <a:pt x="340" y="1901"/>
                </a:lnTo>
                <a:lnTo>
                  <a:pt x="136" y="2241"/>
                </a:lnTo>
                <a:lnTo>
                  <a:pt x="1" y="2716"/>
                </a:lnTo>
                <a:lnTo>
                  <a:pt x="1" y="3259"/>
                </a:lnTo>
                <a:lnTo>
                  <a:pt x="1" y="58311"/>
                </a:lnTo>
                <a:lnTo>
                  <a:pt x="1" y="58854"/>
                </a:lnTo>
                <a:lnTo>
                  <a:pt x="136" y="59261"/>
                </a:lnTo>
                <a:lnTo>
                  <a:pt x="340" y="59736"/>
                </a:lnTo>
                <a:lnTo>
                  <a:pt x="612" y="60076"/>
                </a:lnTo>
                <a:lnTo>
                  <a:pt x="951" y="60347"/>
                </a:lnTo>
                <a:lnTo>
                  <a:pt x="1358" y="60619"/>
                </a:lnTo>
                <a:lnTo>
                  <a:pt x="1833" y="60823"/>
                </a:lnTo>
                <a:lnTo>
                  <a:pt x="2309" y="60958"/>
                </a:lnTo>
                <a:lnTo>
                  <a:pt x="4006" y="61162"/>
                </a:lnTo>
                <a:lnTo>
                  <a:pt x="6857" y="61501"/>
                </a:lnTo>
                <a:lnTo>
                  <a:pt x="8689" y="61637"/>
                </a:lnTo>
                <a:lnTo>
                  <a:pt x="10726" y="61705"/>
                </a:lnTo>
                <a:lnTo>
                  <a:pt x="12966" y="61773"/>
                </a:lnTo>
                <a:lnTo>
                  <a:pt x="15410" y="61841"/>
                </a:lnTo>
                <a:lnTo>
                  <a:pt x="17853" y="61773"/>
                </a:lnTo>
                <a:lnTo>
                  <a:pt x="20093" y="61705"/>
                </a:lnTo>
                <a:lnTo>
                  <a:pt x="22130" y="61637"/>
                </a:lnTo>
                <a:lnTo>
                  <a:pt x="23963" y="61501"/>
                </a:lnTo>
                <a:lnTo>
                  <a:pt x="26814" y="61162"/>
                </a:lnTo>
                <a:lnTo>
                  <a:pt x="28511" y="60958"/>
                </a:lnTo>
                <a:lnTo>
                  <a:pt x="28986" y="60823"/>
                </a:lnTo>
                <a:lnTo>
                  <a:pt x="29461" y="60619"/>
                </a:lnTo>
                <a:lnTo>
                  <a:pt x="29868" y="60347"/>
                </a:lnTo>
                <a:lnTo>
                  <a:pt x="30208" y="60076"/>
                </a:lnTo>
                <a:lnTo>
                  <a:pt x="30479" y="59736"/>
                </a:lnTo>
                <a:lnTo>
                  <a:pt x="30683" y="59261"/>
                </a:lnTo>
                <a:lnTo>
                  <a:pt x="30819" y="58854"/>
                </a:lnTo>
                <a:lnTo>
                  <a:pt x="30819" y="58311"/>
                </a:lnTo>
                <a:lnTo>
                  <a:pt x="30819" y="3259"/>
                </a:lnTo>
                <a:lnTo>
                  <a:pt x="30819" y="2716"/>
                </a:lnTo>
                <a:lnTo>
                  <a:pt x="30683" y="2241"/>
                </a:lnTo>
                <a:lnTo>
                  <a:pt x="30547" y="1901"/>
                </a:lnTo>
                <a:lnTo>
                  <a:pt x="30276" y="1494"/>
                </a:lnTo>
                <a:lnTo>
                  <a:pt x="29936" y="1223"/>
                </a:lnTo>
                <a:lnTo>
                  <a:pt x="29529" y="1019"/>
                </a:lnTo>
                <a:lnTo>
                  <a:pt x="29054" y="815"/>
                </a:lnTo>
                <a:lnTo>
                  <a:pt x="28511" y="680"/>
                </a:lnTo>
                <a:lnTo>
                  <a:pt x="27628" y="544"/>
                </a:lnTo>
                <a:lnTo>
                  <a:pt x="26406" y="408"/>
                </a:lnTo>
                <a:lnTo>
                  <a:pt x="23080" y="204"/>
                </a:lnTo>
                <a:lnTo>
                  <a:pt x="19211" y="69"/>
                </a:lnTo>
                <a:lnTo>
                  <a:pt x="15410" y="1"/>
                </a:lnTo>
                <a:close/>
              </a:path>
            </a:pathLst>
          </a:cu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7" name="ZoneTexte 6"/>
          <p:cNvSpPr txBox="1"/>
          <p:nvPr userDrawn="1"/>
        </p:nvSpPr>
        <p:spPr>
          <a:xfrm>
            <a:off x="435072" y="237877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  <a:latin typeface="Helvetica" panose="020B0604020202030204" pitchFamily="34" charset="0"/>
                <a:ea typeface="Verdana" panose="020B0604030504040204" pitchFamily="34" charset="0"/>
              </a:rPr>
              <a:t>Projet</a:t>
            </a:r>
            <a:endParaRPr lang="fr-FR" sz="2400" b="1" dirty="0">
              <a:solidFill>
                <a:schemeClr val="bg1"/>
              </a:solidFill>
              <a:latin typeface="Helvetica" panose="020B0604020202030204" pitchFamily="34" charset="0"/>
              <a:ea typeface="Verdana" panose="020B0604030504040204" pitchFamily="34" charset="0"/>
            </a:endParaRPr>
          </a:p>
        </p:txBody>
      </p:sp>
      <p:cxnSp>
        <p:nvCxnSpPr>
          <p:cNvPr id="8" name="Connecteur droit 7"/>
          <p:cNvCxnSpPr/>
          <p:nvPr userDrawn="1"/>
        </p:nvCxnSpPr>
        <p:spPr>
          <a:xfrm>
            <a:off x="395535" y="267494"/>
            <a:ext cx="0" cy="38936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1835696" y="1203598"/>
            <a:ext cx="3097213" cy="1657350"/>
          </a:xfrm>
        </p:spPr>
        <p:txBody>
          <a:bodyPr>
            <a:normAutofit/>
          </a:bodyPr>
          <a:lstStyle>
            <a:lvl1pPr marL="0" indent="0" algn="r">
              <a:buNone/>
              <a:defRPr sz="1050">
                <a:solidFill>
                  <a:schemeClr val="bg1"/>
                </a:solidFill>
                <a:latin typeface="Helvetica" panose="020B0604020202030204" pitchFamily="34" charset="0"/>
              </a:defRPr>
            </a:lvl1pPr>
            <a:lvl2pPr marL="457200" indent="0">
              <a:buNone/>
              <a:defRPr sz="900">
                <a:latin typeface="Helvetica" panose="020B0604020202030204" pitchFamily="34" charset="0"/>
              </a:defRPr>
            </a:lvl2pPr>
            <a:lvl3pPr marL="914400" indent="0">
              <a:buNone/>
              <a:defRPr sz="900">
                <a:latin typeface="Helvetica" panose="020B0604020202030204" pitchFamily="34" charset="0"/>
              </a:defRPr>
            </a:lvl3pPr>
            <a:lvl4pPr marL="1371600" indent="0">
              <a:buNone/>
              <a:defRPr sz="900">
                <a:latin typeface="Helvetica" panose="020B0604020202030204" pitchFamily="34" charset="0"/>
              </a:defRPr>
            </a:lvl4pPr>
            <a:lvl5pPr marL="1828800" indent="0">
              <a:buNone/>
              <a:defRPr sz="900">
                <a:latin typeface="Helvetica" panose="020B0604020202030204" pitchFamily="34" charset="0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sz="quarter" idx="11"/>
          </p:nvPr>
        </p:nvSpPr>
        <p:spPr>
          <a:xfrm>
            <a:off x="5475288" y="842963"/>
            <a:ext cx="1905024" cy="3312963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8968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465B6-3FEC-4E9B-907E-A4608DD59C33}" type="datetimeFigureOut">
              <a:rPr lang="fr-FR" smtClean="0"/>
              <a:t>03/05/2022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6CEB5-624C-480A-844D-C5B6B9C5C6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9989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465B6-3FEC-4E9B-907E-A4608DD59C33}" type="datetimeFigureOut">
              <a:rPr lang="fr-FR" smtClean="0"/>
              <a:t>03/05/2022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6CEB5-624C-480A-844D-C5B6B9C5C6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7795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465B6-3FEC-4E9B-907E-A4608DD59C33}" type="datetimeFigureOut">
              <a:rPr lang="fr-FR" smtClean="0"/>
              <a:t>03/05/2022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6CEB5-624C-480A-844D-C5B6B9C5C6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7865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465B6-3FEC-4E9B-907E-A4608DD59C33}" type="datetimeFigureOut">
              <a:rPr lang="fr-FR" smtClean="0"/>
              <a:t>03/05/2022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6CEB5-624C-480A-844D-C5B6B9C5C6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9246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465B6-3FEC-4E9B-907E-A4608DD59C33}" type="datetimeFigureOut">
              <a:rPr lang="fr-FR" smtClean="0"/>
              <a:t>03/05/2022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6CEB5-624C-480A-844D-C5B6B9C5C6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1602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465B6-3FEC-4E9B-907E-A4608DD59C33}" type="datetimeFigureOut">
              <a:rPr lang="fr-FR" smtClean="0"/>
              <a:t>03/05/2022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6CEB5-624C-480A-844D-C5B6B9C5C6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652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465B6-3FEC-4E9B-907E-A4608DD59C33}" type="datetimeFigureOut">
              <a:rPr lang="fr-FR" smtClean="0"/>
              <a:t>03/05/2022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6CEB5-624C-480A-844D-C5B6B9C5C6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2698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465B6-3FEC-4E9B-907E-A4608DD59C33}" type="datetimeFigureOut">
              <a:rPr lang="fr-FR" smtClean="0"/>
              <a:t>03/05/2022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6CEB5-624C-480A-844D-C5B6B9C5C6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6487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465B6-3FEC-4E9B-907E-A4608DD59C33}" type="datetimeFigureOut">
              <a:rPr lang="fr-FR" smtClean="0"/>
              <a:t>03/05/2022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6CEB5-624C-480A-844D-C5B6B9C5C6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8770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-36512" y="3219822"/>
            <a:ext cx="9180512" cy="1923678"/>
          </a:xfrm>
          <a:prstGeom prst="rect">
            <a:avLst/>
          </a:prstGeom>
          <a:solidFill>
            <a:srgbClr val="F07E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853952" y="3452082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Certification</a:t>
            </a:r>
          </a:p>
          <a:p>
            <a:r>
              <a:rPr lang="fr-FR" b="1" dirty="0" smtClean="0">
                <a:solidFill>
                  <a:schemeClr val="bg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« </a:t>
            </a:r>
            <a:r>
              <a:rPr lang="fr-FR" b="1" dirty="0">
                <a:solidFill>
                  <a:schemeClr val="bg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Création ou reprise d’une entreprise agricole » </a:t>
            </a:r>
          </a:p>
        </p:txBody>
      </p:sp>
      <p:cxnSp>
        <p:nvCxnSpPr>
          <p:cNvPr id="3" name="Connecteur droit 2"/>
          <p:cNvCxnSpPr/>
          <p:nvPr/>
        </p:nvCxnSpPr>
        <p:spPr>
          <a:xfrm>
            <a:off x="2934072" y="4098413"/>
            <a:ext cx="3312368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2915816" y="3378333"/>
            <a:ext cx="3312368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3779912" y="1379078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Etude de cas</a:t>
            </a:r>
          </a:p>
        </p:txBody>
      </p:sp>
      <p:cxnSp>
        <p:nvCxnSpPr>
          <p:cNvPr id="16" name="Connecteur droit 15"/>
          <p:cNvCxnSpPr/>
          <p:nvPr/>
        </p:nvCxnSpPr>
        <p:spPr>
          <a:xfrm>
            <a:off x="3727456" y="1171019"/>
            <a:ext cx="0" cy="936104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12560" y="3378333"/>
            <a:ext cx="2038183" cy="1765167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4170085"/>
            <a:ext cx="809942" cy="83836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10" y="0"/>
            <a:ext cx="3647300" cy="3209387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6588224" y="195486"/>
            <a:ext cx="2394118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Prénom :</a:t>
            </a:r>
          </a:p>
          <a:p>
            <a:r>
              <a:rPr lang="fr-FR" dirty="0" smtClean="0"/>
              <a:t>Nom :</a:t>
            </a:r>
          </a:p>
          <a:p>
            <a:endParaRPr lang="fr-FR" dirty="0"/>
          </a:p>
          <a:p>
            <a:r>
              <a:rPr lang="fr-FR" dirty="0" smtClean="0"/>
              <a:t>Date :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7404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435072" y="237877"/>
            <a:ext cx="838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Verdana" panose="020B0604030504040204" pitchFamily="34" charset="0"/>
                <a:cs typeface="Arial" panose="020B0604020202020204" pitchFamily="34" charset="0"/>
              </a:rPr>
              <a:t>Suite réponse</a:t>
            </a:r>
            <a:endParaRPr lang="fr-FR" sz="1200" b="1" dirty="0">
              <a:solidFill>
                <a:schemeClr val="tx1">
                  <a:lumMod val="50000"/>
                  <a:lumOff val="50000"/>
                </a:schemeClr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Connecteur droit 11"/>
          <p:cNvCxnSpPr/>
          <p:nvPr/>
        </p:nvCxnSpPr>
        <p:spPr>
          <a:xfrm>
            <a:off x="395535" y="267494"/>
            <a:ext cx="0" cy="389366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-36512" y="4910056"/>
            <a:ext cx="9180512" cy="233444"/>
          </a:xfrm>
          <a:prstGeom prst="rect">
            <a:avLst/>
          </a:prstGeom>
          <a:solidFill>
            <a:srgbClr val="F07E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2" name="ZoneTexte 1"/>
          <p:cNvSpPr txBox="1"/>
          <p:nvPr/>
        </p:nvSpPr>
        <p:spPr>
          <a:xfrm>
            <a:off x="435072" y="987574"/>
            <a:ext cx="82089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Réponse :</a:t>
            </a:r>
            <a:endParaRPr lang="fr-FR" sz="1200" dirty="0"/>
          </a:p>
        </p:txBody>
      </p:sp>
      <p:sp>
        <p:nvSpPr>
          <p:cNvPr id="3" name="ZoneTexte 2"/>
          <p:cNvSpPr txBox="1"/>
          <p:nvPr/>
        </p:nvSpPr>
        <p:spPr>
          <a:xfrm>
            <a:off x="107504" y="287528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B050"/>
                </a:solidFill>
              </a:rPr>
              <a:t>3</a:t>
            </a:r>
            <a:endParaRPr lang="fr-FR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37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435072" y="323677"/>
            <a:ext cx="838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tx1">
                    <a:lumMod val="50000"/>
                    <a:lumOff val="50000"/>
                  </a:schemeClr>
                </a:solidFill>
                <a:ea typeface="Verdana" panose="020B0604030504040204" pitchFamily="34" charset="0"/>
                <a:cs typeface="Arial" panose="020B0604020202020204" pitchFamily="34" charset="0"/>
              </a:rPr>
              <a:t>Quelles sont les principales conséquences de ces réglementations pour votre projet </a:t>
            </a:r>
            <a:r>
              <a:rPr lang="fr-FR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Verdana" panose="020B0604030504040204" pitchFamily="34" charset="0"/>
                <a:cs typeface="Arial" panose="020B0604020202020204" pitchFamily="34" charset="0"/>
              </a:rPr>
              <a:t>? </a:t>
            </a:r>
            <a:endParaRPr lang="fr-FR" sz="1200" b="1" dirty="0">
              <a:solidFill>
                <a:schemeClr val="tx1">
                  <a:lumMod val="50000"/>
                  <a:lumOff val="50000"/>
                </a:schemeClr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Connecteur droit 11"/>
          <p:cNvCxnSpPr/>
          <p:nvPr/>
        </p:nvCxnSpPr>
        <p:spPr>
          <a:xfrm>
            <a:off x="395535" y="267494"/>
            <a:ext cx="0" cy="389366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-36512" y="4910056"/>
            <a:ext cx="9180512" cy="233444"/>
          </a:xfrm>
          <a:prstGeom prst="rect">
            <a:avLst/>
          </a:prstGeom>
          <a:solidFill>
            <a:srgbClr val="F07E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2" name="ZoneTexte 1"/>
          <p:cNvSpPr txBox="1"/>
          <p:nvPr/>
        </p:nvSpPr>
        <p:spPr>
          <a:xfrm>
            <a:off x="395534" y="1209114"/>
            <a:ext cx="82089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Réponse :</a:t>
            </a:r>
            <a:endParaRPr lang="fr-FR" sz="1200" dirty="0"/>
          </a:p>
        </p:txBody>
      </p:sp>
      <p:sp>
        <p:nvSpPr>
          <p:cNvPr id="6" name="ZoneTexte 5"/>
          <p:cNvSpPr txBox="1"/>
          <p:nvPr/>
        </p:nvSpPr>
        <p:spPr>
          <a:xfrm>
            <a:off x="107504" y="287528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B050"/>
                </a:solidFill>
              </a:rPr>
              <a:t>4</a:t>
            </a:r>
            <a:endParaRPr lang="fr-FR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44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435072" y="237877"/>
            <a:ext cx="838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Verdana" panose="020B0604030504040204" pitchFamily="34" charset="0"/>
                <a:cs typeface="Arial" panose="020B0604020202020204" pitchFamily="34" charset="0"/>
              </a:rPr>
              <a:t>Suite réponse</a:t>
            </a:r>
            <a:endParaRPr lang="fr-FR" sz="1200" b="1" dirty="0">
              <a:solidFill>
                <a:schemeClr val="tx1">
                  <a:lumMod val="50000"/>
                  <a:lumOff val="50000"/>
                </a:schemeClr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Connecteur droit 11"/>
          <p:cNvCxnSpPr/>
          <p:nvPr/>
        </p:nvCxnSpPr>
        <p:spPr>
          <a:xfrm>
            <a:off x="395535" y="267494"/>
            <a:ext cx="0" cy="389366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-36512" y="4910056"/>
            <a:ext cx="9180512" cy="233444"/>
          </a:xfrm>
          <a:prstGeom prst="rect">
            <a:avLst/>
          </a:prstGeom>
          <a:solidFill>
            <a:srgbClr val="F07E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2" name="ZoneTexte 1"/>
          <p:cNvSpPr txBox="1"/>
          <p:nvPr/>
        </p:nvSpPr>
        <p:spPr>
          <a:xfrm>
            <a:off x="435072" y="987574"/>
            <a:ext cx="82089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Réponse :</a:t>
            </a:r>
            <a:endParaRPr lang="fr-FR" sz="1200" dirty="0"/>
          </a:p>
        </p:txBody>
      </p:sp>
      <p:sp>
        <p:nvSpPr>
          <p:cNvPr id="3" name="ZoneTexte 2"/>
          <p:cNvSpPr txBox="1"/>
          <p:nvPr/>
        </p:nvSpPr>
        <p:spPr>
          <a:xfrm>
            <a:off x="107504" y="287528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B050"/>
                </a:solidFill>
              </a:rPr>
              <a:t>4</a:t>
            </a:r>
            <a:endParaRPr lang="fr-FR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12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467991" y="178643"/>
            <a:ext cx="8385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tx1">
                    <a:lumMod val="50000"/>
                    <a:lumOff val="50000"/>
                  </a:schemeClr>
                </a:solidFill>
                <a:ea typeface="Verdana" panose="020B0604030504040204" pitchFamily="34" charset="0"/>
                <a:cs typeface="Arial" panose="020B0604020202020204" pitchFamily="34" charset="0"/>
              </a:rPr>
              <a:t>Quel diagnostic faites-vous de la charge de travail à venir pour votre projet ? </a:t>
            </a:r>
            <a:r>
              <a:rPr lang="fr-FR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Verdana" panose="020B0604030504040204" pitchFamily="34" charset="0"/>
                <a:cs typeface="Arial" panose="020B0604020202020204" pitchFamily="34" charset="0"/>
              </a:rPr>
              <a:t>(justifiez, argumentez votre réponse)</a:t>
            </a:r>
          </a:p>
          <a:p>
            <a:r>
              <a:rPr lang="fr-FR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Verdana" panose="020B0604030504040204" pitchFamily="34" charset="0"/>
                <a:cs typeface="Arial" panose="020B0604020202020204" pitchFamily="34" charset="0"/>
              </a:rPr>
              <a:t>Pour </a:t>
            </a:r>
            <a:r>
              <a:rPr lang="fr-FR" sz="1200" b="1" dirty="0">
                <a:solidFill>
                  <a:schemeClr val="tx1">
                    <a:lumMod val="50000"/>
                    <a:lumOff val="50000"/>
                  </a:schemeClr>
                </a:solidFill>
                <a:ea typeface="Verdana" panose="020B0604030504040204" pitchFamily="34" charset="0"/>
                <a:cs typeface="Arial" panose="020B0604020202020204" pitchFamily="34" charset="0"/>
              </a:rPr>
              <a:t>répondre à cette question, détaillez au moins 4 éléments sur les 5 suggérés :</a:t>
            </a:r>
          </a:p>
          <a:p>
            <a:r>
              <a:rPr lang="fr-FR" sz="1200" b="1" dirty="0">
                <a:solidFill>
                  <a:schemeClr val="tx1">
                    <a:lumMod val="50000"/>
                    <a:lumOff val="50000"/>
                  </a:schemeClr>
                </a:solidFill>
                <a:ea typeface="Verdana" panose="020B0604030504040204" pitchFamily="34" charset="0"/>
                <a:cs typeface="Arial" panose="020B0604020202020204" pitchFamily="34" charset="0"/>
              </a:rPr>
              <a:t>- Le temps de travail nécessaire à chaque atelier de production </a:t>
            </a:r>
          </a:p>
          <a:p>
            <a:r>
              <a:rPr lang="fr-FR" sz="1200" b="1" dirty="0">
                <a:solidFill>
                  <a:schemeClr val="tx1">
                    <a:lumMod val="50000"/>
                    <a:lumOff val="50000"/>
                  </a:schemeClr>
                </a:solidFill>
                <a:ea typeface="Verdana" panose="020B0604030504040204" pitchFamily="34" charset="0"/>
                <a:cs typeface="Arial" panose="020B0604020202020204" pitchFamily="34" charset="0"/>
              </a:rPr>
              <a:t>- Le nombre d’heures de travail hebdomadaire</a:t>
            </a:r>
          </a:p>
          <a:p>
            <a:r>
              <a:rPr lang="fr-FR" sz="1200" b="1" dirty="0">
                <a:solidFill>
                  <a:schemeClr val="tx1">
                    <a:lumMod val="50000"/>
                    <a:lumOff val="50000"/>
                  </a:schemeClr>
                </a:solidFill>
                <a:ea typeface="Verdana" panose="020B0604030504040204" pitchFamily="34" charset="0"/>
                <a:cs typeface="Arial" panose="020B0604020202020204" pitchFamily="34" charset="0"/>
              </a:rPr>
              <a:t>- Le temps de repos nécessaire pour vous/ le(s) salarié(s)/associé(s) </a:t>
            </a:r>
          </a:p>
          <a:p>
            <a:r>
              <a:rPr lang="fr-FR" sz="1200" b="1" dirty="0">
                <a:solidFill>
                  <a:schemeClr val="tx1">
                    <a:lumMod val="50000"/>
                    <a:lumOff val="50000"/>
                  </a:schemeClr>
                </a:solidFill>
                <a:ea typeface="Verdana" panose="020B0604030504040204" pitchFamily="34" charset="0"/>
                <a:cs typeface="Arial" panose="020B0604020202020204" pitchFamily="34" charset="0"/>
              </a:rPr>
              <a:t>- Le nombre de jours de congé/week-ends souhaités</a:t>
            </a:r>
          </a:p>
          <a:p>
            <a:r>
              <a:rPr lang="fr-FR" sz="1200" b="1" dirty="0">
                <a:solidFill>
                  <a:schemeClr val="tx1">
                    <a:lumMod val="50000"/>
                    <a:lumOff val="50000"/>
                  </a:schemeClr>
                </a:solidFill>
                <a:ea typeface="Verdana" panose="020B0604030504040204" pitchFamily="34" charset="0"/>
                <a:cs typeface="Arial" panose="020B0604020202020204" pitchFamily="34" charset="0"/>
              </a:rPr>
              <a:t>- La rémunération souhaitée au regard de votre charge de </a:t>
            </a:r>
            <a:r>
              <a:rPr lang="fr-FR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Verdana" panose="020B0604030504040204" pitchFamily="34" charset="0"/>
                <a:cs typeface="Arial" panose="020B0604020202020204" pitchFamily="34" charset="0"/>
              </a:rPr>
              <a:t>travail</a:t>
            </a:r>
            <a:endParaRPr lang="fr-FR" sz="1200" b="1" dirty="0">
              <a:solidFill>
                <a:schemeClr val="tx1">
                  <a:lumMod val="50000"/>
                  <a:lumOff val="50000"/>
                </a:schemeClr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Connecteur droit 11"/>
          <p:cNvCxnSpPr/>
          <p:nvPr/>
        </p:nvCxnSpPr>
        <p:spPr>
          <a:xfrm>
            <a:off x="395535" y="267494"/>
            <a:ext cx="0" cy="389366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-36512" y="4910056"/>
            <a:ext cx="9180512" cy="233444"/>
          </a:xfrm>
          <a:prstGeom prst="rect">
            <a:avLst/>
          </a:prstGeom>
          <a:solidFill>
            <a:srgbClr val="F07E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2" name="ZoneTexte 1"/>
          <p:cNvSpPr txBox="1"/>
          <p:nvPr/>
        </p:nvSpPr>
        <p:spPr>
          <a:xfrm>
            <a:off x="454671" y="1851670"/>
            <a:ext cx="82089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Réponse :</a:t>
            </a:r>
            <a:endParaRPr lang="fr-FR" sz="1200" dirty="0"/>
          </a:p>
        </p:txBody>
      </p:sp>
      <p:sp>
        <p:nvSpPr>
          <p:cNvPr id="6" name="ZoneTexte 5"/>
          <p:cNvSpPr txBox="1"/>
          <p:nvPr/>
        </p:nvSpPr>
        <p:spPr>
          <a:xfrm>
            <a:off x="107504" y="287528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B050"/>
                </a:solidFill>
              </a:rPr>
              <a:t>5</a:t>
            </a:r>
            <a:endParaRPr lang="fr-FR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01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435072" y="237877"/>
            <a:ext cx="838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Verdana" panose="020B0604030504040204" pitchFamily="34" charset="0"/>
                <a:cs typeface="Arial" panose="020B0604020202020204" pitchFamily="34" charset="0"/>
              </a:rPr>
              <a:t>Suite réponse</a:t>
            </a:r>
            <a:endParaRPr lang="fr-FR" sz="1200" b="1" dirty="0">
              <a:solidFill>
                <a:schemeClr val="tx1">
                  <a:lumMod val="50000"/>
                  <a:lumOff val="50000"/>
                </a:schemeClr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Connecteur droit 11"/>
          <p:cNvCxnSpPr/>
          <p:nvPr/>
        </p:nvCxnSpPr>
        <p:spPr>
          <a:xfrm>
            <a:off x="395535" y="267494"/>
            <a:ext cx="0" cy="389366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-36512" y="4910056"/>
            <a:ext cx="9180512" cy="233444"/>
          </a:xfrm>
          <a:prstGeom prst="rect">
            <a:avLst/>
          </a:prstGeom>
          <a:solidFill>
            <a:srgbClr val="F07E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2" name="ZoneTexte 1"/>
          <p:cNvSpPr txBox="1"/>
          <p:nvPr/>
        </p:nvSpPr>
        <p:spPr>
          <a:xfrm>
            <a:off x="435072" y="987574"/>
            <a:ext cx="82089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Réponse :</a:t>
            </a:r>
            <a:endParaRPr lang="fr-FR" sz="1200" dirty="0"/>
          </a:p>
        </p:txBody>
      </p:sp>
      <p:sp>
        <p:nvSpPr>
          <p:cNvPr id="3" name="ZoneTexte 2"/>
          <p:cNvSpPr txBox="1"/>
          <p:nvPr/>
        </p:nvSpPr>
        <p:spPr>
          <a:xfrm>
            <a:off x="107504" y="287528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B050"/>
                </a:solidFill>
              </a:rPr>
              <a:t>5</a:t>
            </a:r>
            <a:endParaRPr lang="fr-FR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57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435072" y="323677"/>
            <a:ext cx="838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tx1">
                    <a:lumMod val="50000"/>
                    <a:lumOff val="50000"/>
                  </a:schemeClr>
                </a:solidFill>
                <a:ea typeface="Verdana" panose="020B0604030504040204" pitchFamily="34" charset="0"/>
                <a:cs typeface="Arial" panose="020B0604020202020204" pitchFamily="34" charset="0"/>
              </a:rPr>
              <a:t>Identifiez les variations saisonnières de la charge de travail</a:t>
            </a:r>
            <a:r>
              <a:rPr lang="fr-FR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Verdana" panose="020B0604030504040204" pitchFamily="34" charset="0"/>
                <a:cs typeface="Arial" panose="020B0604020202020204" pitchFamily="34" charset="0"/>
              </a:rPr>
              <a:t>. </a:t>
            </a:r>
            <a:endParaRPr lang="fr-FR" sz="1200" b="1" dirty="0">
              <a:solidFill>
                <a:schemeClr val="tx1">
                  <a:lumMod val="50000"/>
                  <a:lumOff val="50000"/>
                </a:schemeClr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Connecteur droit 11"/>
          <p:cNvCxnSpPr/>
          <p:nvPr/>
        </p:nvCxnSpPr>
        <p:spPr>
          <a:xfrm>
            <a:off x="395535" y="267494"/>
            <a:ext cx="0" cy="389366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-36512" y="4910056"/>
            <a:ext cx="9180512" cy="233444"/>
          </a:xfrm>
          <a:prstGeom prst="rect">
            <a:avLst/>
          </a:prstGeom>
          <a:solidFill>
            <a:srgbClr val="F07E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2" name="ZoneTexte 1"/>
          <p:cNvSpPr txBox="1"/>
          <p:nvPr/>
        </p:nvSpPr>
        <p:spPr>
          <a:xfrm>
            <a:off x="435072" y="861562"/>
            <a:ext cx="82089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Réponse :</a:t>
            </a:r>
            <a:endParaRPr lang="fr-FR" sz="1200" dirty="0"/>
          </a:p>
        </p:txBody>
      </p:sp>
      <p:sp>
        <p:nvSpPr>
          <p:cNvPr id="6" name="ZoneTexte 5"/>
          <p:cNvSpPr txBox="1"/>
          <p:nvPr/>
        </p:nvSpPr>
        <p:spPr>
          <a:xfrm>
            <a:off x="107504" y="287528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B050"/>
                </a:solidFill>
              </a:rPr>
              <a:t>6</a:t>
            </a:r>
            <a:endParaRPr lang="fr-FR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12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435072" y="237877"/>
            <a:ext cx="838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Verdana" panose="020B0604030504040204" pitchFamily="34" charset="0"/>
                <a:cs typeface="Arial" panose="020B0604020202020204" pitchFamily="34" charset="0"/>
              </a:rPr>
              <a:t>Suite réponse</a:t>
            </a:r>
            <a:endParaRPr lang="fr-FR" sz="1200" b="1" dirty="0">
              <a:solidFill>
                <a:schemeClr val="tx1">
                  <a:lumMod val="50000"/>
                  <a:lumOff val="50000"/>
                </a:schemeClr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Connecteur droit 11"/>
          <p:cNvCxnSpPr/>
          <p:nvPr/>
        </p:nvCxnSpPr>
        <p:spPr>
          <a:xfrm>
            <a:off x="395535" y="267494"/>
            <a:ext cx="0" cy="389366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-36512" y="4910056"/>
            <a:ext cx="9180512" cy="233444"/>
          </a:xfrm>
          <a:prstGeom prst="rect">
            <a:avLst/>
          </a:prstGeom>
          <a:solidFill>
            <a:srgbClr val="F07E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2" name="ZoneTexte 1"/>
          <p:cNvSpPr txBox="1"/>
          <p:nvPr/>
        </p:nvSpPr>
        <p:spPr>
          <a:xfrm>
            <a:off x="435072" y="987574"/>
            <a:ext cx="82089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Réponse :</a:t>
            </a:r>
            <a:endParaRPr lang="fr-FR" sz="1200" dirty="0"/>
          </a:p>
        </p:txBody>
      </p:sp>
      <p:sp>
        <p:nvSpPr>
          <p:cNvPr id="3" name="ZoneTexte 2"/>
          <p:cNvSpPr txBox="1"/>
          <p:nvPr/>
        </p:nvSpPr>
        <p:spPr>
          <a:xfrm>
            <a:off x="107504" y="287528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B050"/>
                </a:solidFill>
              </a:rPr>
              <a:t>6</a:t>
            </a:r>
            <a:endParaRPr lang="fr-FR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14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435072" y="195486"/>
            <a:ext cx="838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tx1">
                    <a:lumMod val="50000"/>
                    <a:lumOff val="50000"/>
                  </a:schemeClr>
                </a:solidFill>
                <a:ea typeface="Verdana" panose="020B0604030504040204" pitchFamily="34" charset="0"/>
                <a:cs typeface="Arial" panose="020B0604020202020204" pitchFamily="34" charset="0"/>
              </a:rPr>
              <a:t>Quels risques avez-vous identifiés au niveau des conditions de travail ? </a:t>
            </a:r>
            <a:r>
              <a:rPr lang="fr-FR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Verdana" panose="020B0604030504040204" pitchFamily="34" charset="0"/>
                <a:cs typeface="Arial" panose="020B0604020202020204" pitchFamily="34" charset="0"/>
              </a:rPr>
              <a:t>(</a:t>
            </a:r>
            <a:r>
              <a:rPr lang="fr-FR" sz="1200" b="1" dirty="0">
                <a:solidFill>
                  <a:schemeClr val="tx1">
                    <a:lumMod val="50000"/>
                    <a:lumOff val="50000"/>
                  </a:schemeClr>
                </a:solidFill>
                <a:ea typeface="Verdana" panose="020B0604030504040204" pitchFamily="34" charset="0"/>
                <a:cs typeface="Arial" panose="020B0604020202020204" pitchFamily="34" charset="0"/>
              </a:rPr>
              <a:t>si vous êtes concerné, sinon justifiez pourquoi vous ne l'êtes pas</a:t>
            </a:r>
            <a:r>
              <a:rPr lang="fr-FR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Verdana" panose="020B0604030504040204" pitchFamily="34" charset="0"/>
                <a:cs typeface="Arial" panose="020B0604020202020204" pitchFamily="34" charset="0"/>
              </a:rPr>
              <a:t>)</a:t>
            </a:r>
            <a:endParaRPr lang="fr-FR" sz="1200" b="1" dirty="0">
              <a:solidFill>
                <a:schemeClr val="tx1">
                  <a:lumMod val="50000"/>
                  <a:lumOff val="50000"/>
                </a:schemeClr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fr-FR" sz="1200" b="1" dirty="0">
                <a:solidFill>
                  <a:schemeClr val="tx1">
                    <a:lumMod val="50000"/>
                    <a:lumOff val="50000"/>
                  </a:schemeClr>
                </a:solidFill>
                <a:ea typeface="Verdana" panose="020B0604030504040204" pitchFamily="34" charset="0"/>
                <a:cs typeface="Arial" panose="020B0604020202020204" pitchFamily="34" charset="0"/>
              </a:rPr>
              <a:t>- Identifiez les </a:t>
            </a:r>
            <a:r>
              <a:rPr lang="fr-FR" sz="1200" b="1" u="sng" dirty="0">
                <a:solidFill>
                  <a:schemeClr val="tx1">
                    <a:lumMod val="50000"/>
                    <a:lumOff val="50000"/>
                  </a:schemeClr>
                </a:solidFill>
                <a:ea typeface="Verdana" panose="020B0604030504040204" pitchFamily="34" charset="0"/>
                <a:cs typeface="Arial" panose="020B0604020202020204" pitchFamily="34" charset="0"/>
              </a:rPr>
              <a:t>périodes de besoin de main d'œuvre</a:t>
            </a:r>
            <a:r>
              <a:rPr lang="fr-FR" sz="1200" b="1" dirty="0">
                <a:solidFill>
                  <a:schemeClr val="tx1">
                    <a:lumMod val="50000"/>
                    <a:lumOff val="50000"/>
                  </a:schemeClr>
                </a:solidFill>
                <a:ea typeface="Verdana" panose="020B0604030504040204" pitchFamily="34" charset="0"/>
                <a:cs typeface="Arial" panose="020B0604020202020204" pitchFamily="34" charset="0"/>
              </a:rPr>
              <a:t>. Citez un ou deux exemples de pics d'activités si vous êtes concerné</a:t>
            </a:r>
          </a:p>
          <a:p>
            <a:r>
              <a:rPr lang="fr-FR" sz="1200" b="1" dirty="0">
                <a:solidFill>
                  <a:schemeClr val="tx1">
                    <a:lumMod val="50000"/>
                    <a:lumOff val="50000"/>
                  </a:schemeClr>
                </a:solidFill>
                <a:ea typeface="Verdana" panose="020B0604030504040204" pitchFamily="34" charset="0"/>
                <a:cs typeface="Arial" panose="020B0604020202020204" pitchFamily="34" charset="0"/>
              </a:rPr>
              <a:t>- Identifiez les </a:t>
            </a:r>
            <a:r>
              <a:rPr lang="fr-FR" sz="1200" b="1" u="sng" dirty="0">
                <a:solidFill>
                  <a:schemeClr val="tx1">
                    <a:lumMod val="50000"/>
                    <a:lumOff val="50000"/>
                  </a:schemeClr>
                </a:solidFill>
                <a:ea typeface="Verdana" panose="020B0604030504040204" pitchFamily="34" charset="0"/>
                <a:cs typeface="Arial" panose="020B0604020202020204" pitchFamily="34" charset="0"/>
              </a:rPr>
              <a:t>conséquences des pics d'activités sur la vie personnelle </a:t>
            </a:r>
            <a:r>
              <a:rPr lang="fr-FR" sz="1200" b="1" dirty="0">
                <a:solidFill>
                  <a:schemeClr val="tx1">
                    <a:lumMod val="50000"/>
                    <a:lumOff val="50000"/>
                  </a:schemeClr>
                </a:solidFill>
                <a:ea typeface="Verdana" panose="020B0604030504040204" pitchFamily="34" charset="0"/>
                <a:cs typeface="Arial" panose="020B0604020202020204" pitchFamily="34" charset="0"/>
              </a:rPr>
              <a:t>du chef d'entreprise. Citez un ou deux exemples</a:t>
            </a:r>
          </a:p>
          <a:p>
            <a:r>
              <a:rPr lang="fr-FR" sz="1200" b="1" dirty="0">
                <a:solidFill>
                  <a:schemeClr val="tx1">
                    <a:lumMod val="50000"/>
                    <a:lumOff val="50000"/>
                  </a:schemeClr>
                </a:solidFill>
                <a:ea typeface="Verdana" panose="020B0604030504040204" pitchFamily="34" charset="0"/>
                <a:cs typeface="Arial" panose="020B0604020202020204" pitchFamily="34" charset="0"/>
              </a:rPr>
              <a:t>- Identifiez les conséquences des </a:t>
            </a:r>
            <a:r>
              <a:rPr lang="fr-FR" sz="1200" b="1" u="sng" dirty="0">
                <a:solidFill>
                  <a:schemeClr val="tx1">
                    <a:lumMod val="50000"/>
                    <a:lumOff val="50000"/>
                  </a:schemeClr>
                </a:solidFill>
                <a:ea typeface="Verdana" panose="020B0604030504040204" pitchFamily="34" charset="0"/>
                <a:cs typeface="Arial" panose="020B0604020202020204" pitchFamily="34" charset="0"/>
              </a:rPr>
              <a:t>pics d'activités sur l'exploitation</a:t>
            </a:r>
            <a:r>
              <a:rPr lang="fr-FR" sz="1200" b="1" dirty="0">
                <a:solidFill>
                  <a:schemeClr val="tx1">
                    <a:lumMod val="50000"/>
                    <a:lumOff val="50000"/>
                  </a:schemeClr>
                </a:solidFill>
                <a:ea typeface="Verdana" panose="020B0604030504040204" pitchFamily="34" charset="0"/>
                <a:cs typeface="Arial" panose="020B0604020202020204" pitchFamily="34" charset="0"/>
              </a:rPr>
              <a:t>. Citez un ou deux exemples </a:t>
            </a:r>
          </a:p>
          <a:p>
            <a:r>
              <a:rPr lang="fr-FR" sz="1200" b="1" dirty="0">
                <a:solidFill>
                  <a:schemeClr val="tx1">
                    <a:lumMod val="50000"/>
                    <a:lumOff val="50000"/>
                  </a:schemeClr>
                </a:solidFill>
                <a:ea typeface="Verdana" panose="020B0604030504040204" pitchFamily="34" charset="0"/>
                <a:cs typeface="Arial" panose="020B0604020202020204" pitchFamily="34" charset="0"/>
              </a:rPr>
              <a:t>- Identifier le </a:t>
            </a:r>
            <a:r>
              <a:rPr lang="fr-FR" sz="1200" b="1" u="sng" dirty="0">
                <a:solidFill>
                  <a:schemeClr val="tx1">
                    <a:lumMod val="50000"/>
                    <a:lumOff val="50000"/>
                  </a:schemeClr>
                </a:solidFill>
                <a:ea typeface="Verdana" panose="020B0604030504040204" pitchFamily="34" charset="0"/>
                <a:cs typeface="Arial" panose="020B0604020202020204" pitchFamily="34" charset="0"/>
              </a:rPr>
              <a:t>niveau de pénibilité du travail et ses conséquences à long et moyen terme </a:t>
            </a:r>
            <a:r>
              <a:rPr lang="fr-FR" sz="1200" b="1" dirty="0">
                <a:solidFill>
                  <a:schemeClr val="tx1">
                    <a:lumMod val="50000"/>
                    <a:lumOff val="50000"/>
                  </a:schemeClr>
                </a:solidFill>
                <a:ea typeface="Verdana" panose="020B0604030504040204" pitchFamily="34" charset="0"/>
                <a:cs typeface="Arial" panose="020B0604020202020204" pitchFamily="34" charset="0"/>
              </a:rPr>
              <a:t>sur la santé. Citez un ou deux exemples </a:t>
            </a:r>
          </a:p>
        </p:txBody>
      </p:sp>
      <p:cxnSp>
        <p:nvCxnSpPr>
          <p:cNvPr id="12" name="Connecteur droit 11"/>
          <p:cNvCxnSpPr/>
          <p:nvPr/>
        </p:nvCxnSpPr>
        <p:spPr>
          <a:xfrm>
            <a:off x="395535" y="267494"/>
            <a:ext cx="0" cy="389366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-36512" y="4910056"/>
            <a:ext cx="9180512" cy="233444"/>
          </a:xfrm>
          <a:prstGeom prst="rect">
            <a:avLst/>
          </a:prstGeom>
          <a:solidFill>
            <a:srgbClr val="F07E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2" name="ZoneTexte 1"/>
          <p:cNvSpPr txBox="1"/>
          <p:nvPr/>
        </p:nvSpPr>
        <p:spPr>
          <a:xfrm>
            <a:off x="435072" y="1635646"/>
            <a:ext cx="82089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Réponse :</a:t>
            </a:r>
            <a:endParaRPr lang="fr-FR" sz="1200" dirty="0"/>
          </a:p>
        </p:txBody>
      </p:sp>
      <p:sp>
        <p:nvSpPr>
          <p:cNvPr id="6" name="ZoneTexte 5"/>
          <p:cNvSpPr txBox="1"/>
          <p:nvPr/>
        </p:nvSpPr>
        <p:spPr>
          <a:xfrm>
            <a:off x="107504" y="287528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B050"/>
                </a:solidFill>
              </a:rPr>
              <a:t>7</a:t>
            </a:r>
            <a:endParaRPr lang="fr-FR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32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435072" y="237877"/>
            <a:ext cx="838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Verdana" panose="020B0604030504040204" pitchFamily="34" charset="0"/>
                <a:cs typeface="Arial" panose="020B0604020202020204" pitchFamily="34" charset="0"/>
              </a:rPr>
              <a:t>Suite réponse</a:t>
            </a:r>
            <a:endParaRPr lang="fr-FR" sz="1200" b="1" dirty="0">
              <a:solidFill>
                <a:schemeClr val="tx1">
                  <a:lumMod val="50000"/>
                  <a:lumOff val="50000"/>
                </a:schemeClr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Connecteur droit 11"/>
          <p:cNvCxnSpPr/>
          <p:nvPr/>
        </p:nvCxnSpPr>
        <p:spPr>
          <a:xfrm>
            <a:off x="395535" y="267494"/>
            <a:ext cx="0" cy="389366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-36512" y="4910056"/>
            <a:ext cx="9180512" cy="233444"/>
          </a:xfrm>
          <a:prstGeom prst="rect">
            <a:avLst/>
          </a:prstGeom>
          <a:solidFill>
            <a:srgbClr val="F07E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2" name="ZoneTexte 1"/>
          <p:cNvSpPr txBox="1"/>
          <p:nvPr/>
        </p:nvSpPr>
        <p:spPr>
          <a:xfrm>
            <a:off x="435072" y="987574"/>
            <a:ext cx="82089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Réponse :</a:t>
            </a:r>
            <a:endParaRPr lang="fr-FR" sz="1200" dirty="0"/>
          </a:p>
        </p:txBody>
      </p:sp>
      <p:sp>
        <p:nvSpPr>
          <p:cNvPr id="3" name="ZoneTexte 2"/>
          <p:cNvSpPr txBox="1"/>
          <p:nvPr/>
        </p:nvSpPr>
        <p:spPr>
          <a:xfrm>
            <a:off x="107504" y="287528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B050"/>
                </a:solidFill>
              </a:rPr>
              <a:t>7</a:t>
            </a:r>
            <a:endParaRPr lang="fr-FR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30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465088" y="123478"/>
            <a:ext cx="8499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tx1">
                    <a:lumMod val="50000"/>
                    <a:lumOff val="50000"/>
                  </a:schemeClr>
                </a:solidFill>
                <a:ea typeface="Verdana" panose="020B0604030504040204" pitchFamily="34" charset="0"/>
                <a:cs typeface="Arial" panose="020B0604020202020204" pitchFamily="34" charset="0"/>
              </a:rPr>
              <a:t>Quelles solutions mettre en œuvre par rapport aux risques relevés dans la question précédente ?</a:t>
            </a:r>
          </a:p>
          <a:p>
            <a:r>
              <a:rPr lang="fr-FR" sz="1200" b="1" dirty="0">
                <a:solidFill>
                  <a:schemeClr val="tx1">
                    <a:lumMod val="50000"/>
                    <a:lumOff val="50000"/>
                  </a:schemeClr>
                </a:solidFill>
                <a:ea typeface="Verdana" panose="020B0604030504040204" pitchFamily="34" charset="0"/>
                <a:cs typeface="Arial" panose="020B0604020202020204" pitchFamily="34" charset="0"/>
              </a:rPr>
              <a:t>Citez au moins 4 solutions pertinentes pour votre projet, en vous inspirant des solutions suivantes, que vous les ayez déjà prévues dans votre projet ou pas encore :</a:t>
            </a:r>
          </a:p>
          <a:p>
            <a:r>
              <a:rPr lang="fr-FR" sz="1200" b="1" dirty="0">
                <a:solidFill>
                  <a:schemeClr val="tx1">
                    <a:lumMod val="50000"/>
                    <a:lumOff val="50000"/>
                  </a:schemeClr>
                </a:solidFill>
                <a:ea typeface="Verdana" panose="020B0604030504040204" pitchFamily="34" charset="0"/>
                <a:cs typeface="Arial" panose="020B0604020202020204" pitchFamily="34" charset="0"/>
              </a:rPr>
              <a:t>- Employez de la main d'œuvre</a:t>
            </a:r>
          </a:p>
          <a:p>
            <a:r>
              <a:rPr lang="fr-FR" sz="1200" b="1" dirty="0">
                <a:solidFill>
                  <a:schemeClr val="tx1">
                    <a:lumMod val="50000"/>
                    <a:lumOff val="50000"/>
                  </a:schemeClr>
                </a:solidFill>
                <a:ea typeface="Verdana" panose="020B0604030504040204" pitchFamily="34" charset="0"/>
                <a:cs typeface="Arial" panose="020B0604020202020204" pitchFamily="34" charset="0"/>
              </a:rPr>
              <a:t>- Faire appel au service de remplacement</a:t>
            </a:r>
          </a:p>
          <a:p>
            <a:r>
              <a:rPr lang="fr-FR" sz="1200" b="1" dirty="0">
                <a:solidFill>
                  <a:schemeClr val="tx1">
                    <a:lumMod val="50000"/>
                    <a:lumOff val="50000"/>
                  </a:schemeClr>
                </a:solidFill>
                <a:ea typeface="Verdana" panose="020B0604030504040204" pitchFamily="34" charset="0"/>
                <a:cs typeface="Arial" panose="020B0604020202020204" pitchFamily="34" charset="0"/>
              </a:rPr>
              <a:t>- Faire appel à des saisonniers</a:t>
            </a:r>
          </a:p>
          <a:p>
            <a:r>
              <a:rPr lang="fr-FR" sz="1200" b="1" dirty="0">
                <a:solidFill>
                  <a:schemeClr val="tx1">
                    <a:lumMod val="50000"/>
                    <a:lumOff val="50000"/>
                  </a:schemeClr>
                </a:solidFill>
                <a:ea typeface="Verdana" panose="020B0604030504040204" pitchFamily="34" charset="0"/>
                <a:cs typeface="Arial" panose="020B0604020202020204" pitchFamily="34" charset="0"/>
              </a:rPr>
              <a:t>- Faire appel à l’entraide agricole</a:t>
            </a:r>
          </a:p>
          <a:p>
            <a:r>
              <a:rPr lang="fr-FR" sz="1200" b="1" dirty="0">
                <a:solidFill>
                  <a:schemeClr val="tx1">
                    <a:lumMod val="50000"/>
                    <a:lumOff val="50000"/>
                  </a:schemeClr>
                </a:solidFill>
                <a:ea typeface="Verdana" panose="020B0604030504040204" pitchFamily="34" charset="0"/>
                <a:cs typeface="Arial" panose="020B0604020202020204" pitchFamily="34" charset="0"/>
              </a:rPr>
              <a:t>- Adapter ses équipements</a:t>
            </a:r>
          </a:p>
          <a:p>
            <a:r>
              <a:rPr lang="fr-FR" sz="1200" b="1" dirty="0">
                <a:solidFill>
                  <a:schemeClr val="tx1">
                    <a:lumMod val="50000"/>
                    <a:lumOff val="50000"/>
                  </a:schemeClr>
                </a:solidFill>
                <a:ea typeface="Verdana" panose="020B0604030504040204" pitchFamily="34" charset="0"/>
                <a:cs typeface="Arial" panose="020B0604020202020204" pitchFamily="34" charset="0"/>
              </a:rPr>
              <a:t>- Adapter la conduite d'exploitation</a:t>
            </a:r>
          </a:p>
          <a:p>
            <a:r>
              <a:rPr lang="fr-FR" sz="1200" b="1" dirty="0">
                <a:solidFill>
                  <a:schemeClr val="tx1">
                    <a:lumMod val="50000"/>
                    <a:lumOff val="50000"/>
                  </a:schemeClr>
                </a:solidFill>
                <a:ea typeface="Verdana" panose="020B0604030504040204" pitchFamily="34" charset="0"/>
                <a:cs typeface="Arial" panose="020B0604020202020204" pitchFamily="34" charset="0"/>
              </a:rPr>
              <a:t>- Adapter le volume de production</a:t>
            </a:r>
          </a:p>
          <a:p>
            <a:r>
              <a:rPr lang="fr-FR" sz="1200" b="1" dirty="0">
                <a:solidFill>
                  <a:schemeClr val="tx1">
                    <a:lumMod val="50000"/>
                    <a:lumOff val="50000"/>
                  </a:schemeClr>
                </a:solidFill>
                <a:ea typeface="Verdana" panose="020B0604030504040204" pitchFamily="34" charset="0"/>
                <a:cs typeface="Arial" panose="020B0604020202020204" pitchFamily="34" charset="0"/>
              </a:rPr>
              <a:t>- Autre solution à expliciter</a:t>
            </a:r>
          </a:p>
        </p:txBody>
      </p:sp>
      <p:cxnSp>
        <p:nvCxnSpPr>
          <p:cNvPr id="12" name="Connecteur droit 11"/>
          <p:cNvCxnSpPr/>
          <p:nvPr/>
        </p:nvCxnSpPr>
        <p:spPr>
          <a:xfrm>
            <a:off x="395535" y="267494"/>
            <a:ext cx="0" cy="389366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-36512" y="4910056"/>
            <a:ext cx="9180512" cy="233444"/>
          </a:xfrm>
          <a:prstGeom prst="rect">
            <a:avLst/>
          </a:prstGeom>
          <a:solidFill>
            <a:srgbClr val="F07E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2" name="ZoneTexte 1"/>
          <p:cNvSpPr txBox="1"/>
          <p:nvPr/>
        </p:nvSpPr>
        <p:spPr>
          <a:xfrm>
            <a:off x="402335" y="2571750"/>
            <a:ext cx="82089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Réponse :</a:t>
            </a:r>
            <a:endParaRPr lang="fr-FR" sz="1200" dirty="0"/>
          </a:p>
        </p:txBody>
      </p:sp>
      <p:sp>
        <p:nvSpPr>
          <p:cNvPr id="6" name="ZoneTexte 5"/>
          <p:cNvSpPr txBox="1"/>
          <p:nvPr/>
        </p:nvSpPr>
        <p:spPr>
          <a:xfrm>
            <a:off x="107504" y="287528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B050"/>
                </a:solidFill>
              </a:rPr>
              <a:t>8</a:t>
            </a:r>
            <a:endParaRPr lang="fr-FR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15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435072" y="237877"/>
            <a:ext cx="7383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Consigne générale</a:t>
            </a:r>
            <a:endParaRPr lang="fr-FR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Connecteur droit 11"/>
          <p:cNvCxnSpPr/>
          <p:nvPr/>
        </p:nvCxnSpPr>
        <p:spPr>
          <a:xfrm>
            <a:off x="395535" y="267494"/>
            <a:ext cx="0" cy="389366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-36512" y="4910056"/>
            <a:ext cx="9180512" cy="233444"/>
          </a:xfrm>
          <a:prstGeom prst="rect">
            <a:avLst/>
          </a:prstGeom>
          <a:solidFill>
            <a:srgbClr val="F07E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439936" y="1203598"/>
            <a:ext cx="83805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Suivez la trame proposée en répondant aux questions par de courts paragraphes </a:t>
            </a:r>
            <a:r>
              <a:rPr lang="fr-FR" u="sng" dirty="0" smtClean="0"/>
              <a:t>argumentés</a:t>
            </a:r>
            <a:r>
              <a:rPr lang="fr-FR" dirty="0" smtClean="0"/>
              <a:t>.</a:t>
            </a:r>
          </a:p>
          <a:p>
            <a:endParaRPr lang="fr-FR" dirty="0" smtClean="0"/>
          </a:p>
          <a:p>
            <a:r>
              <a:rPr lang="fr-FR" dirty="0" smtClean="0"/>
              <a:t>Vous êtes évalué sur votre raisonnement analytique. </a:t>
            </a:r>
          </a:p>
          <a:p>
            <a:endParaRPr lang="fr-FR" dirty="0"/>
          </a:p>
          <a:p>
            <a:r>
              <a:rPr lang="fr-FR" dirty="0" smtClean="0"/>
              <a:t>Vous pouvez consulter à la fin du document, la grille d’évaluation. Vérifiez que vous avez bien traité l’ensemble des points.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1116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435072" y="237877"/>
            <a:ext cx="838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Verdana" panose="020B0604030504040204" pitchFamily="34" charset="0"/>
                <a:cs typeface="Arial" panose="020B0604020202020204" pitchFamily="34" charset="0"/>
              </a:rPr>
              <a:t>Suite réponse</a:t>
            </a:r>
            <a:endParaRPr lang="fr-FR" sz="1200" b="1" dirty="0">
              <a:solidFill>
                <a:schemeClr val="tx1">
                  <a:lumMod val="50000"/>
                  <a:lumOff val="50000"/>
                </a:schemeClr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Connecteur droit 11"/>
          <p:cNvCxnSpPr/>
          <p:nvPr/>
        </p:nvCxnSpPr>
        <p:spPr>
          <a:xfrm>
            <a:off x="395535" y="267494"/>
            <a:ext cx="0" cy="389366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-36512" y="4910056"/>
            <a:ext cx="9180512" cy="233444"/>
          </a:xfrm>
          <a:prstGeom prst="rect">
            <a:avLst/>
          </a:prstGeom>
          <a:solidFill>
            <a:srgbClr val="F07E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2" name="ZoneTexte 1"/>
          <p:cNvSpPr txBox="1"/>
          <p:nvPr/>
        </p:nvSpPr>
        <p:spPr>
          <a:xfrm>
            <a:off x="435072" y="987574"/>
            <a:ext cx="82089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Réponse :</a:t>
            </a:r>
            <a:endParaRPr lang="fr-FR" sz="1200" dirty="0"/>
          </a:p>
        </p:txBody>
      </p:sp>
      <p:sp>
        <p:nvSpPr>
          <p:cNvPr id="3" name="ZoneTexte 2"/>
          <p:cNvSpPr txBox="1"/>
          <p:nvPr/>
        </p:nvSpPr>
        <p:spPr>
          <a:xfrm>
            <a:off x="107504" y="287528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B050"/>
                </a:solidFill>
              </a:rPr>
              <a:t>8</a:t>
            </a:r>
            <a:endParaRPr lang="fr-FR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37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6512" y="0"/>
            <a:ext cx="4590256" cy="5143500"/>
          </a:xfrm>
          <a:prstGeom prst="rect">
            <a:avLst/>
          </a:prstGeom>
          <a:solidFill>
            <a:srgbClr val="00A0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" name="Connecteur droit 5"/>
          <p:cNvCxnSpPr/>
          <p:nvPr/>
        </p:nvCxnSpPr>
        <p:spPr>
          <a:xfrm>
            <a:off x="5764593" y="3053979"/>
            <a:ext cx="2264014" cy="0"/>
          </a:xfrm>
          <a:prstGeom prst="line">
            <a:avLst/>
          </a:prstGeom>
          <a:ln w="57150">
            <a:solidFill>
              <a:srgbClr val="F07E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>
            <a:off x="7224348" y="2261891"/>
            <a:ext cx="876267" cy="0"/>
          </a:xfrm>
          <a:prstGeom prst="line">
            <a:avLst/>
          </a:prstGeom>
          <a:ln w="19050">
            <a:solidFill>
              <a:srgbClr val="F07E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6804471" y="1757835"/>
            <a:ext cx="288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F07E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4932263" y="2284469"/>
            <a:ext cx="4032448" cy="6889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800" dirty="0" smtClean="0">
                <a:solidFill>
                  <a:srgbClr val="F07E26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Critères dévaluation</a:t>
            </a:r>
            <a:endParaRPr lang="fr-FR" sz="1800" dirty="0">
              <a:solidFill>
                <a:srgbClr val="F07E26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Connecteur droit 13"/>
          <p:cNvCxnSpPr/>
          <p:nvPr/>
        </p:nvCxnSpPr>
        <p:spPr>
          <a:xfrm>
            <a:off x="5735640" y="2284469"/>
            <a:ext cx="876267" cy="0"/>
          </a:xfrm>
          <a:prstGeom prst="line">
            <a:avLst/>
          </a:prstGeom>
          <a:ln w="19050">
            <a:solidFill>
              <a:srgbClr val="F07E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0866" y="0"/>
            <a:ext cx="480628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08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-36512" y="4910056"/>
            <a:ext cx="9180512" cy="233444"/>
          </a:xfrm>
          <a:prstGeom prst="rect">
            <a:avLst/>
          </a:prstGeom>
          <a:solidFill>
            <a:srgbClr val="F07E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1096134"/>
              </p:ext>
            </p:extLst>
          </p:nvPr>
        </p:nvGraphicFramePr>
        <p:xfrm>
          <a:off x="179513" y="123478"/>
          <a:ext cx="8784974" cy="4761823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712851"/>
                <a:gridCol w="2712851"/>
                <a:gridCol w="2714970"/>
                <a:gridCol w="644302"/>
              </a:tblGrid>
              <a:tr h="44795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 dirty="0">
                          <a:effectLst/>
                        </a:rPr>
                        <a:t>Capacités </a:t>
                      </a:r>
                      <a:endParaRPr lang="fr-FR" sz="9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995" marR="4995" marT="4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 dirty="0">
                          <a:effectLst/>
                        </a:rPr>
                        <a:t>Critères d'évaluation du référentiel de compétences</a:t>
                      </a:r>
                      <a:endParaRPr lang="fr-FR" sz="9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995" marR="4995" marT="4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 dirty="0" smtClean="0">
                          <a:effectLst/>
                        </a:rPr>
                        <a:t>Questions</a:t>
                      </a:r>
                      <a:endParaRPr lang="fr-FR" sz="900" b="1" i="1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995" marR="4995" marT="4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 dirty="0">
                          <a:effectLst/>
                        </a:rPr>
                        <a:t>Barème</a:t>
                      </a:r>
                      <a:endParaRPr lang="fr-FR" sz="9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995" marR="4995" marT="4995" marB="0" anchor="ctr"/>
                </a:tc>
              </a:tr>
              <a:tr h="477911">
                <a:tc rowSpan="3"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 dirty="0">
                          <a:effectLst/>
                        </a:rPr>
                        <a:t>Ca2.1 - Caractériser la réglementation spécifique du territoire dans lequel s’insère l’exploitation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95" marR="4995" marT="49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Sait où trouver l'information.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95" marR="4995" marT="49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Par quelles réglementations territoriales (zonages, bassin versant, irrigation, conditionnalité PAC - BCAE …) le projet est-il concerné ? Quelles en sont les caractéristiques ?</a:t>
                      </a:r>
                      <a:br>
                        <a:rPr lang="fr-FR" sz="900" u="none" strike="noStrike">
                          <a:effectLst/>
                        </a:rPr>
                      </a:br>
                      <a:r>
                        <a:rPr lang="fr-FR" sz="900" u="none" strike="noStrike">
                          <a:effectLst/>
                        </a:rPr>
                        <a:t/>
                      </a:r>
                      <a:br>
                        <a:rPr lang="fr-FR" sz="900" u="none" strike="noStrike">
                          <a:effectLst/>
                        </a:rPr>
                      </a:br>
                      <a:r>
                        <a:rPr lang="fr-FR" sz="900" u="none" strike="noStrike">
                          <a:effectLst/>
                        </a:rPr>
                        <a:t>Où avez-vous trouvé cette information ? </a:t>
                      </a:r>
                      <a:br>
                        <a:rPr lang="fr-FR" sz="900" u="none" strike="noStrike">
                          <a:effectLst/>
                        </a:rPr>
                      </a:b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95" marR="4995" marT="4995" marB="0" anchor="ctr"/>
                </a:tc>
                <a:tc rowSpan="3">
                  <a:txBody>
                    <a:bodyPr/>
                    <a:lstStyle/>
                    <a:p>
                      <a:pPr algn="r" fontAlgn="ctr"/>
                      <a:r>
                        <a:rPr lang="fr-FR" sz="900" u="none" strike="noStrike">
                          <a:effectLst/>
                        </a:rPr>
                        <a:t>5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95" marR="4995" marT="4995" marB="0" anchor="ctr"/>
                </a:tc>
              </a:tr>
              <a:tr h="46136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 dirty="0">
                          <a:effectLst/>
                        </a:rPr>
                        <a:t>Identifie et caractérise la réglementation spécifique </a:t>
                      </a:r>
                      <a:br>
                        <a:rPr lang="fr-FR" sz="900" u="none" strike="noStrike" dirty="0">
                          <a:effectLst/>
                        </a:rPr>
                      </a:br>
                      <a:r>
                        <a:rPr lang="fr-FR" sz="900" u="none" strike="noStrike" dirty="0">
                          <a:effectLst/>
                        </a:rPr>
                        <a:t>du territoire.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95" marR="4995" marT="4995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5221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 dirty="0">
                          <a:effectLst/>
                        </a:rPr>
                        <a:t>Identifie les conséquences de cette réglementation.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95" marR="4995" marT="49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Quelles sont les principales conséquences de ces réglementations pour votre projet ?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95" marR="4995" marT="4995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865998">
                <a:tc rowSpan="2"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Ca2.2 Caractériser la réglementation liée aux productions choisies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95" marR="4995" marT="49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 dirty="0">
                          <a:effectLst/>
                        </a:rPr>
                        <a:t>Identifie et caractérise la réglementation spécifique des</a:t>
                      </a:r>
                      <a:br>
                        <a:rPr lang="fr-FR" sz="900" u="none" strike="noStrike" dirty="0">
                          <a:effectLst/>
                        </a:rPr>
                      </a:br>
                      <a:r>
                        <a:rPr lang="fr-FR" sz="900" u="none" strike="noStrike" dirty="0">
                          <a:effectLst/>
                        </a:rPr>
                        <a:t>productions.</a:t>
                      </a:r>
                      <a:br>
                        <a:rPr lang="fr-FR" sz="900" u="none" strike="noStrike" dirty="0">
                          <a:effectLst/>
                        </a:rPr>
                      </a:br>
                      <a:r>
                        <a:rPr lang="fr-FR" sz="900" u="none" strike="noStrike" dirty="0">
                          <a:effectLst/>
                        </a:rPr>
                        <a:t/>
                      </a:r>
                      <a:br>
                        <a:rPr lang="fr-FR" sz="900" u="none" strike="noStrike" dirty="0">
                          <a:effectLst/>
                        </a:rPr>
                      </a:br>
                      <a:r>
                        <a:rPr lang="fr-FR" sz="900" u="none" strike="noStrike" dirty="0">
                          <a:effectLst/>
                        </a:rPr>
                        <a:t>Sait où trouver l'information. 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95" marR="4995" marT="49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 dirty="0">
                          <a:effectLst/>
                        </a:rPr>
                        <a:t>Par quelles règlementations liées aux productions (mise aux normes, ICPE, cahier des charges, bio, label, AOP…) le projet est-il concerné ? Citez au moins une exigence spécifique à une ou plusieurs de ces réglementations.</a:t>
                      </a:r>
                      <a:br>
                        <a:rPr lang="fr-FR" sz="900" u="none" strike="noStrike" dirty="0">
                          <a:effectLst/>
                        </a:rPr>
                      </a:br>
                      <a:r>
                        <a:rPr lang="fr-FR" sz="900" u="none" strike="noStrike" dirty="0">
                          <a:effectLst/>
                        </a:rPr>
                        <a:t/>
                      </a:r>
                      <a:br>
                        <a:rPr lang="fr-FR" sz="900" u="none" strike="noStrike" dirty="0">
                          <a:effectLst/>
                        </a:rPr>
                      </a:br>
                      <a:r>
                        <a:rPr lang="fr-FR" sz="900" u="none" strike="noStrike" dirty="0">
                          <a:effectLst/>
                        </a:rPr>
                        <a:t>Où avez-vous trouvé  cette information ?</a:t>
                      </a:r>
                      <a:br>
                        <a:rPr lang="fr-FR" sz="900" u="none" strike="noStrike" dirty="0">
                          <a:effectLst/>
                        </a:rPr>
                      </a:b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95" marR="4995" marT="4995" marB="0" anchor="ctr"/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fr-FR" sz="900" u="none" strike="noStrike">
                          <a:effectLst/>
                        </a:rPr>
                        <a:t>5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95" marR="4995" marT="4995" marB="0" anchor="ctr"/>
                </a:tc>
              </a:tr>
              <a:tr h="25221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Identifie les conséquences de cette réglementation.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95" marR="4995" marT="49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 dirty="0">
                          <a:effectLst/>
                        </a:rPr>
                        <a:t>Quelles sont les principales conséquences de ces réglementations pour votre projet ?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95" marR="4995" marT="4995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522249">
                <a:tc rowSpan="2"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Ca4.1 – Caractériser la charge de travail et les variations d’activité en tenant compte des facteurs spécifiques à son activité agricole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95" marR="4995" marT="49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Identifie les éléments à prendre en compte pour évaluer le temps de travail : </a:t>
                      </a:r>
                      <a:br>
                        <a:rPr lang="fr-FR" sz="900" u="none" strike="noStrike">
                          <a:effectLst/>
                        </a:rPr>
                      </a:br>
                      <a:r>
                        <a:rPr lang="fr-FR" sz="900" u="none" strike="noStrike">
                          <a:effectLst/>
                        </a:rPr>
                        <a:t>- Le temps de travail nécessaire à chaque atelier de production - Le temps de repos nécessaire - Le nombre de jours de congé souhaités - Le nombre d'actifs dans l'entreprise - Le revenu souhaité </a:t>
                      </a:r>
                      <a:br>
                        <a:rPr lang="fr-FR" sz="900" u="none" strike="noStrike">
                          <a:effectLst/>
                        </a:rPr>
                      </a:br>
                      <a:r>
                        <a:rPr lang="fr-FR" sz="900" u="none" strike="noStrike">
                          <a:effectLst/>
                        </a:rPr>
                        <a:t/>
                      </a:r>
                      <a:br>
                        <a:rPr lang="fr-FR" sz="900" u="none" strike="noStrike">
                          <a:effectLst/>
                        </a:rPr>
                      </a:br>
                      <a:r>
                        <a:rPr lang="fr-FR" sz="900" u="none" strike="noStrike">
                          <a:effectLst/>
                        </a:rPr>
                        <a:t>Identifie des pics d'activité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95" marR="4995" marT="49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 dirty="0">
                          <a:effectLst/>
                        </a:rPr>
                        <a:t>Quel diagnostic faites-vous de la charge de travail à venir pour votre projet ? Pour répondre à cette question, détaillez au moins 4 éléments sur les 5 suggérés :</a:t>
                      </a:r>
                      <a:br>
                        <a:rPr lang="fr-FR" sz="900" u="none" strike="noStrike" dirty="0">
                          <a:effectLst/>
                        </a:rPr>
                      </a:br>
                      <a:r>
                        <a:rPr lang="fr-FR" sz="900" u="none" strike="noStrike" dirty="0">
                          <a:effectLst/>
                        </a:rPr>
                        <a:t>- Le temps de travail nécessaire à chaque atelier de production </a:t>
                      </a:r>
                      <a:br>
                        <a:rPr lang="fr-FR" sz="900" u="none" strike="noStrike" dirty="0">
                          <a:effectLst/>
                        </a:rPr>
                      </a:br>
                      <a:r>
                        <a:rPr lang="fr-FR" sz="900" u="none" strike="noStrike" dirty="0">
                          <a:effectLst/>
                        </a:rPr>
                        <a:t>- Le nombre d’heures de travail hebdomadaire</a:t>
                      </a:r>
                      <a:br>
                        <a:rPr lang="fr-FR" sz="900" u="none" strike="noStrike" dirty="0">
                          <a:effectLst/>
                        </a:rPr>
                      </a:br>
                      <a:r>
                        <a:rPr lang="fr-FR" sz="900" u="none" strike="noStrike" dirty="0">
                          <a:effectLst/>
                        </a:rPr>
                        <a:t>- Le temps de repos nécessaire pour vous/ le(s) salarié(s)/associé(s) </a:t>
                      </a:r>
                      <a:br>
                        <a:rPr lang="fr-FR" sz="900" u="none" strike="noStrike" dirty="0">
                          <a:effectLst/>
                        </a:rPr>
                      </a:br>
                      <a:r>
                        <a:rPr lang="fr-FR" sz="900" u="none" strike="noStrike" dirty="0">
                          <a:effectLst/>
                        </a:rPr>
                        <a:t>- Le nombre de jours de congé/week-ends souhaités</a:t>
                      </a:r>
                      <a:br>
                        <a:rPr lang="fr-FR" sz="900" u="none" strike="noStrike" dirty="0">
                          <a:effectLst/>
                        </a:rPr>
                      </a:br>
                      <a:r>
                        <a:rPr lang="fr-FR" sz="900" u="none" strike="noStrike" dirty="0">
                          <a:effectLst/>
                        </a:rPr>
                        <a:t>- La rémunération souhaitée au regard de votre charge de travail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95" marR="4995" marT="4995" marB="0" anchor="ctr"/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fr-FR" sz="900" u="none" strike="noStrike">
                          <a:effectLst/>
                        </a:rPr>
                        <a:t>6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95" marR="4995" marT="4995" marB="0" anchor="ctr"/>
                </a:tc>
              </a:tr>
              <a:tr h="32859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 dirty="0">
                          <a:effectLst/>
                        </a:rPr>
                        <a:t>Identifiez les variations saisonnières de la charge de travail.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95" marR="4995" marT="4995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915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-36512" y="4910056"/>
            <a:ext cx="9180512" cy="233444"/>
          </a:xfrm>
          <a:prstGeom prst="rect">
            <a:avLst/>
          </a:prstGeom>
          <a:solidFill>
            <a:srgbClr val="F07E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2502039"/>
              </p:ext>
            </p:extLst>
          </p:nvPr>
        </p:nvGraphicFramePr>
        <p:xfrm>
          <a:off x="107505" y="123478"/>
          <a:ext cx="8928991" cy="4839078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934878"/>
                <a:gridCol w="2051927"/>
                <a:gridCol w="3186083"/>
                <a:gridCol w="756103"/>
              </a:tblGrid>
              <a:tr h="424194">
                <a:tc rowSpan="4">
                  <a:txBody>
                    <a:bodyPr/>
                    <a:lstStyle/>
                    <a:p>
                      <a:pPr algn="l" fontAlgn="ctr"/>
                      <a:r>
                        <a:rPr lang="fr-FR" sz="1050" u="none" strike="noStrike" dirty="0">
                          <a:effectLst/>
                        </a:rPr>
                        <a:t>Ca4.2 – Caractériser les risques générés par la charge de travail, les pics d’activités et la pénibilité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14" marR="5214" marT="521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u="none" strike="noStrike" dirty="0">
                          <a:effectLst/>
                        </a:rPr>
                        <a:t>Identifie les périodes de besoin de main d'</a:t>
                      </a:r>
                      <a:r>
                        <a:rPr lang="fr-FR" sz="1050" u="none" strike="noStrike" dirty="0" err="1">
                          <a:effectLst/>
                        </a:rPr>
                        <a:t>oeuvre</a:t>
                      </a:r>
                      <a:r>
                        <a:rPr lang="fr-FR" sz="1050" u="none" strike="noStrike" dirty="0">
                          <a:effectLst/>
                        </a:rPr>
                        <a:t> 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14" marR="5214" marT="5214" marB="0" anchor="ctr"/>
                </a:tc>
                <a:tc rowSpan="4">
                  <a:txBody>
                    <a:bodyPr/>
                    <a:lstStyle/>
                    <a:p>
                      <a:pPr algn="l" fontAlgn="ctr"/>
                      <a:r>
                        <a:rPr lang="fr-FR" sz="1050" u="none" strike="noStrike">
                          <a:effectLst/>
                        </a:rPr>
                        <a:t>Quels risques avez-vous identifiés au niveau des conditions de travail ? </a:t>
                      </a:r>
                      <a:br>
                        <a:rPr lang="fr-FR" sz="1050" u="none" strike="noStrike">
                          <a:effectLst/>
                        </a:rPr>
                      </a:br>
                      <a:r>
                        <a:rPr lang="fr-FR" sz="1050" u="none" strike="noStrike">
                          <a:effectLst/>
                        </a:rPr>
                        <a:t>(si vous êtes concerné, sinon justifiez pourquoi vous ne l'êtes pas)</a:t>
                      </a:r>
                      <a:br>
                        <a:rPr lang="fr-FR" sz="1050" u="none" strike="noStrike">
                          <a:effectLst/>
                        </a:rPr>
                      </a:br>
                      <a:r>
                        <a:rPr lang="fr-FR" sz="1050" u="none" strike="noStrike">
                          <a:effectLst/>
                        </a:rPr>
                        <a:t/>
                      </a:r>
                      <a:br>
                        <a:rPr lang="fr-FR" sz="1050" u="none" strike="noStrike">
                          <a:effectLst/>
                        </a:rPr>
                      </a:br>
                      <a:r>
                        <a:rPr lang="fr-FR" sz="1050" u="none" strike="noStrike">
                          <a:effectLst/>
                        </a:rPr>
                        <a:t>- Identifiez les périodes de besoin de main d'œuvre. Citez un ou deux exemples de pics d'activités si vous êtes concerné</a:t>
                      </a:r>
                      <a:br>
                        <a:rPr lang="fr-FR" sz="1050" u="none" strike="noStrike">
                          <a:effectLst/>
                        </a:rPr>
                      </a:br>
                      <a:r>
                        <a:rPr lang="fr-FR" sz="1050" u="none" strike="noStrike">
                          <a:effectLst/>
                        </a:rPr>
                        <a:t>- Identifiez les conséquences des pics d'activités sur la vie personnelle du chef d'entreprise. Citez un ou deux exemples</a:t>
                      </a:r>
                      <a:br>
                        <a:rPr lang="fr-FR" sz="1050" u="none" strike="noStrike">
                          <a:effectLst/>
                        </a:rPr>
                      </a:br>
                      <a:r>
                        <a:rPr lang="fr-FR" sz="1050" u="none" strike="noStrike">
                          <a:effectLst/>
                        </a:rPr>
                        <a:t>- Identifiez les conséquences des pics d'activités sur l'exploitation. Citez un ou deux exemples </a:t>
                      </a:r>
                      <a:br>
                        <a:rPr lang="fr-FR" sz="1050" u="none" strike="noStrike">
                          <a:effectLst/>
                        </a:rPr>
                      </a:br>
                      <a:r>
                        <a:rPr lang="fr-FR" sz="1050" u="none" strike="noStrike">
                          <a:effectLst/>
                        </a:rPr>
                        <a:t>- Identifier le niveau de pénibilité du travail et ses conséquences à long et moyen terme sur la santé. Citez un ou deux exemples </a:t>
                      </a:r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14" marR="5214" marT="5214" marB="0" anchor="ctr"/>
                </a:tc>
                <a:tc rowSpan="4">
                  <a:txBody>
                    <a:bodyPr/>
                    <a:lstStyle/>
                    <a:p>
                      <a:pPr algn="r" fontAlgn="ctr"/>
                      <a:r>
                        <a:rPr lang="fr-FR" sz="1050" u="none" strike="noStrike">
                          <a:effectLst/>
                        </a:rPr>
                        <a:t>6</a:t>
                      </a:r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14" marR="5214" marT="5214" marB="0" anchor="ctr"/>
                </a:tc>
              </a:tr>
              <a:tr h="46733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u="none" strike="noStrike" dirty="0">
                          <a:effectLst/>
                        </a:rPr>
                        <a:t>Identifie les conséquences des pics d'activités sur la vie personnelle du chef d'entreprise 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14" marR="5214" marT="5214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6602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u="none" strike="noStrike" dirty="0">
                          <a:effectLst/>
                        </a:rPr>
                        <a:t>Identifie les conséquences des pics d'activités sur l'exploitation 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14" marR="5214" marT="5214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35886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u="none" strike="noStrike" dirty="0">
                          <a:effectLst/>
                        </a:rPr>
                        <a:t>Identifie le niveau de pénibilité du travail et ses conséquences à long et moyen terme sur la santé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14" marR="5214" marT="5214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164111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u="none" strike="noStrike">
                          <a:effectLst/>
                        </a:rPr>
                        <a:t>Ca4.3 – Identifier les solutions à mettre en œuvre pour réduire les risques</a:t>
                      </a:r>
                      <a:endParaRPr lang="fr-FR" sz="105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14" marR="5214" marT="521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u="none" strike="noStrike">
                          <a:effectLst/>
                        </a:rPr>
                        <a:t>Choisit les solutions adaptées parmi les suivantes notamment :</a:t>
                      </a:r>
                      <a:br>
                        <a:rPr lang="fr-FR" sz="1050" u="none" strike="noStrike">
                          <a:effectLst/>
                        </a:rPr>
                      </a:br>
                      <a:r>
                        <a:rPr lang="fr-FR" sz="1050" u="none" strike="noStrike">
                          <a:effectLst/>
                        </a:rPr>
                        <a:t> - Employer de la main d'oeuvre - Faire appel au service de remplacement - Faire appel à des saisonniers - Faire appel à l’entraide agricole - Adapter ses équipements - Adapter la conduite d'exploitation - Adapter le volume de production</a:t>
                      </a:r>
                      <a:endParaRPr lang="fr-FR" sz="105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14" marR="5214" marT="521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u="none" strike="noStrike" dirty="0">
                          <a:effectLst/>
                        </a:rPr>
                        <a:t>Quelles solutions mettre en œuvre par rapport aux risques relevés dans la question précédente ?</a:t>
                      </a:r>
                      <a:br>
                        <a:rPr lang="fr-FR" sz="1050" u="none" strike="noStrike" dirty="0">
                          <a:effectLst/>
                        </a:rPr>
                      </a:br>
                      <a:r>
                        <a:rPr lang="fr-FR" sz="1050" u="none" strike="noStrike" dirty="0">
                          <a:effectLst/>
                        </a:rPr>
                        <a:t>Citez au moins 4 solutions pertinentes pour votre projet, en vous inspirant des solutions suivantes, que vous les ayez déjà prévues dans votre projet ou pas encore :</a:t>
                      </a:r>
                      <a:br>
                        <a:rPr lang="fr-FR" sz="1050" u="none" strike="noStrike" dirty="0">
                          <a:effectLst/>
                        </a:rPr>
                      </a:br>
                      <a:r>
                        <a:rPr lang="fr-FR" sz="1050" u="none" strike="noStrike" dirty="0">
                          <a:effectLst/>
                        </a:rPr>
                        <a:t>- Employez de la main d'œuvre</a:t>
                      </a:r>
                      <a:br>
                        <a:rPr lang="fr-FR" sz="1050" u="none" strike="noStrike" dirty="0">
                          <a:effectLst/>
                        </a:rPr>
                      </a:br>
                      <a:r>
                        <a:rPr lang="fr-FR" sz="1050" u="none" strike="noStrike" dirty="0">
                          <a:effectLst/>
                        </a:rPr>
                        <a:t>- Faire appel au service de remplacement</a:t>
                      </a:r>
                      <a:br>
                        <a:rPr lang="fr-FR" sz="1050" u="none" strike="noStrike" dirty="0">
                          <a:effectLst/>
                        </a:rPr>
                      </a:br>
                      <a:r>
                        <a:rPr lang="fr-FR" sz="1050" u="none" strike="noStrike" dirty="0">
                          <a:effectLst/>
                        </a:rPr>
                        <a:t>- Faire appel à des saisonniers</a:t>
                      </a:r>
                      <a:br>
                        <a:rPr lang="fr-FR" sz="1050" u="none" strike="noStrike" dirty="0">
                          <a:effectLst/>
                        </a:rPr>
                      </a:br>
                      <a:r>
                        <a:rPr lang="fr-FR" sz="1050" u="none" strike="noStrike" dirty="0">
                          <a:effectLst/>
                        </a:rPr>
                        <a:t>- Faire appel à l’entraide agricole</a:t>
                      </a:r>
                      <a:br>
                        <a:rPr lang="fr-FR" sz="1050" u="none" strike="noStrike" dirty="0">
                          <a:effectLst/>
                        </a:rPr>
                      </a:br>
                      <a:r>
                        <a:rPr lang="fr-FR" sz="1050" u="none" strike="noStrike" dirty="0">
                          <a:effectLst/>
                        </a:rPr>
                        <a:t>- Adapter ses équipements</a:t>
                      </a:r>
                      <a:br>
                        <a:rPr lang="fr-FR" sz="1050" u="none" strike="noStrike" dirty="0">
                          <a:effectLst/>
                        </a:rPr>
                      </a:br>
                      <a:r>
                        <a:rPr lang="fr-FR" sz="1050" u="none" strike="noStrike" dirty="0">
                          <a:effectLst/>
                        </a:rPr>
                        <a:t>- Adapter la conduite d'exploitation</a:t>
                      </a:r>
                      <a:br>
                        <a:rPr lang="fr-FR" sz="1050" u="none" strike="noStrike" dirty="0">
                          <a:effectLst/>
                        </a:rPr>
                      </a:br>
                      <a:r>
                        <a:rPr lang="fr-FR" sz="1050" u="none" strike="noStrike" dirty="0">
                          <a:effectLst/>
                        </a:rPr>
                        <a:t>- Adapter le volume de production</a:t>
                      </a:r>
                      <a:br>
                        <a:rPr lang="fr-FR" sz="1050" u="none" strike="noStrike" dirty="0">
                          <a:effectLst/>
                        </a:rPr>
                      </a:br>
                      <a:r>
                        <a:rPr lang="fr-FR" sz="1050" u="none" strike="noStrike" dirty="0">
                          <a:effectLst/>
                        </a:rPr>
                        <a:t>- Autre solution à expliciter</a:t>
                      </a:r>
                      <a:br>
                        <a:rPr lang="fr-FR" sz="1050" u="none" strike="noStrike" dirty="0">
                          <a:effectLst/>
                        </a:rPr>
                      </a:b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14" marR="5214" marT="52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50" u="none" strike="noStrike" dirty="0">
                          <a:effectLst/>
                        </a:rPr>
                        <a:t>3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14" marR="5214" marT="5214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907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435072" y="237877"/>
            <a:ext cx="7383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Contextualisation du projet</a:t>
            </a:r>
            <a:endParaRPr lang="fr-FR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Connecteur droit 11"/>
          <p:cNvCxnSpPr/>
          <p:nvPr/>
        </p:nvCxnSpPr>
        <p:spPr>
          <a:xfrm>
            <a:off x="395535" y="267494"/>
            <a:ext cx="0" cy="389366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-36512" y="4910056"/>
            <a:ext cx="9180512" cy="233444"/>
          </a:xfrm>
          <a:prstGeom prst="rect">
            <a:avLst/>
          </a:prstGeom>
          <a:solidFill>
            <a:srgbClr val="F07E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0134248"/>
              </p:ext>
            </p:extLst>
          </p:nvPr>
        </p:nvGraphicFramePr>
        <p:xfrm>
          <a:off x="323528" y="685791"/>
          <a:ext cx="8640960" cy="40792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320480"/>
                <a:gridCol w="4320480"/>
              </a:tblGrid>
              <a:tr h="370840"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Localisation (communes)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Région naturelle</a:t>
                      </a:r>
                      <a:r>
                        <a:rPr lang="fr-FR" sz="1200" baseline="0" dirty="0" smtClean="0"/>
                        <a:t> ou agricole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Productions principales (volume de production…)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Nombre</a:t>
                      </a:r>
                      <a:r>
                        <a:rPr lang="fr-FR" sz="1200" baseline="0" dirty="0" smtClean="0"/>
                        <a:t> d’actifs (associés, salariés, groupement d’employeurs…)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Surface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Répartition</a:t>
                      </a:r>
                      <a:r>
                        <a:rPr lang="fr-FR" sz="1200" baseline="0" dirty="0" smtClean="0"/>
                        <a:t> de l’assolement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Bâtiments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UTH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Modalité d’accès au foncier (répartition fermage/foncier)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Statut juridique, social</a:t>
                      </a:r>
                      <a:r>
                        <a:rPr lang="fr-FR" sz="1200" baseline="0" dirty="0" smtClean="0"/>
                        <a:t> et fiscal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610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6512" y="0"/>
            <a:ext cx="4590256" cy="5143500"/>
          </a:xfrm>
          <a:prstGeom prst="rect">
            <a:avLst/>
          </a:prstGeom>
          <a:solidFill>
            <a:srgbClr val="00A0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" name="Connecteur droit 5"/>
          <p:cNvCxnSpPr/>
          <p:nvPr/>
        </p:nvCxnSpPr>
        <p:spPr>
          <a:xfrm>
            <a:off x="5764593" y="3053979"/>
            <a:ext cx="2264014" cy="0"/>
          </a:xfrm>
          <a:prstGeom prst="line">
            <a:avLst/>
          </a:prstGeom>
          <a:ln w="57150">
            <a:solidFill>
              <a:srgbClr val="F07E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>
            <a:off x="7224348" y="2261891"/>
            <a:ext cx="876267" cy="0"/>
          </a:xfrm>
          <a:prstGeom prst="line">
            <a:avLst/>
          </a:prstGeom>
          <a:ln w="19050">
            <a:solidFill>
              <a:srgbClr val="F07E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6804471" y="1757835"/>
            <a:ext cx="288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F07E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5364311" y="2333899"/>
            <a:ext cx="3168351" cy="6889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800" dirty="0" smtClean="0">
                <a:solidFill>
                  <a:srgbClr val="F07E26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L’étude de cas</a:t>
            </a:r>
            <a:endParaRPr lang="fr-FR" sz="1800" dirty="0">
              <a:solidFill>
                <a:srgbClr val="F07E26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Connecteur droit 13"/>
          <p:cNvCxnSpPr/>
          <p:nvPr/>
        </p:nvCxnSpPr>
        <p:spPr>
          <a:xfrm>
            <a:off x="5735640" y="2284469"/>
            <a:ext cx="876267" cy="0"/>
          </a:xfrm>
          <a:prstGeom prst="line">
            <a:avLst/>
          </a:prstGeom>
          <a:ln w="19050">
            <a:solidFill>
              <a:srgbClr val="F07E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6512" y="0"/>
            <a:ext cx="459025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01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435072" y="237877"/>
            <a:ext cx="838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tx1">
                    <a:lumMod val="50000"/>
                    <a:lumOff val="50000"/>
                  </a:schemeClr>
                </a:solidFill>
                <a:ea typeface="Verdana" panose="020B0604030504040204" pitchFamily="34" charset="0"/>
                <a:cs typeface="Arial" panose="020B0604020202020204" pitchFamily="34" charset="0"/>
              </a:rPr>
              <a:t>Par quelles </a:t>
            </a:r>
            <a:r>
              <a:rPr lang="fr-FR" sz="1200" b="1" u="sng" dirty="0">
                <a:solidFill>
                  <a:schemeClr val="tx1">
                    <a:lumMod val="50000"/>
                    <a:lumOff val="50000"/>
                  </a:schemeClr>
                </a:solidFill>
                <a:ea typeface="Verdana" panose="020B0604030504040204" pitchFamily="34" charset="0"/>
                <a:cs typeface="Arial" panose="020B0604020202020204" pitchFamily="34" charset="0"/>
              </a:rPr>
              <a:t>réglementations territoriales </a:t>
            </a:r>
            <a:r>
              <a:rPr lang="fr-FR" sz="1200" b="1" dirty="0">
                <a:solidFill>
                  <a:schemeClr val="tx1">
                    <a:lumMod val="50000"/>
                    <a:lumOff val="50000"/>
                  </a:schemeClr>
                </a:solidFill>
                <a:ea typeface="Verdana" panose="020B0604030504040204" pitchFamily="34" charset="0"/>
                <a:cs typeface="Arial" panose="020B0604020202020204" pitchFamily="34" charset="0"/>
              </a:rPr>
              <a:t>(zonages, bassin versant, irrigation, conditionnalité PAC - BCAE …) le projet est-il concerné ? Quelles en sont les </a:t>
            </a:r>
            <a:r>
              <a:rPr lang="fr-FR" sz="1200" b="1" u="sng" dirty="0">
                <a:solidFill>
                  <a:schemeClr val="tx1">
                    <a:lumMod val="50000"/>
                    <a:lumOff val="50000"/>
                  </a:schemeClr>
                </a:solidFill>
                <a:ea typeface="Verdana" panose="020B0604030504040204" pitchFamily="34" charset="0"/>
                <a:cs typeface="Arial" panose="020B0604020202020204" pitchFamily="34" charset="0"/>
              </a:rPr>
              <a:t>caractéristiques</a:t>
            </a:r>
            <a:r>
              <a:rPr lang="fr-FR" sz="1200" b="1" dirty="0">
                <a:solidFill>
                  <a:schemeClr val="tx1">
                    <a:lumMod val="50000"/>
                    <a:lumOff val="50000"/>
                  </a:schemeClr>
                </a:solidFill>
                <a:ea typeface="Verdana" panose="020B0604030504040204" pitchFamily="34" charset="0"/>
                <a:cs typeface="Arial" panose="020B0604020202020204" pitchFamily="34" charset="0"/>
              </a:rPr>
              <a:t> ? </a:t>
            </a:r>
            <a:r>
              <a:rPr lang="fr-FR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Verdana" panose="020B0604030504040204" pitchFamily="34" charset="0"/>
                <a:cs typeface="Arial" panose="020B0604020202020204" pitchFamily="34" charset="0"/>
              </a:rPr>
              <a:t>Où </a:t>
            </a:r>
            <a:r>
              <a:rPr lang="fr-FR" sz="1200" b="1" dirty="0">
                <a:solidFill>
                  <a:schemeClr val="tx1">
                    <a:lumMod val="50000"/>
                    <a:lumOff val="50000"/>
                  </a:schemeClr>
                </a:solidFill>
                <a:ea typeface="Verdana" panose="020B0604030504040204" pitchFamily="34" charset="0"/>
                <a:cs typeface="Arial" panose="020B0604020202020204" pitchFamily="34" charset="0"/>
              </a:rPr>
              <a:t>avez-vous trouvé cette information ? </a:t>
            </a:r>
          </a:p>
        </p:txBody>
      </p:sp>
      <p:cxnSp>
        <p:nvCxnSpPr>
          <p:cNvPr id="12" name="Connecteur droit 11"/>
          <p:cNvCxnSpPr/>
          <p:nvPr/>
        </p:nvCxnSpPr>
        <p:spPr>
          <a:xfrm>
            <a:off x="395535" y="267494"/>
            <a:ext cx="0" cy="389366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-36512" y="4910056"/>
            <a:ext cx="9180512" cy="233444"/>
          </a:xfrm>
          <a:prstGeom prst="rect">
            <a:avLst/>
          </a:prstGeom>
          <a:solidFill>
            <a:srgbClr val="F07E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2" name="ZoneTexte 1"/>
          <p:cNvSpPr txBox="1"/>
          <p:nvPr/>
        </p:nvSpPr>
        <p:spPr>
          <a:xfrm>
            <a:off x="435072" y="987574"/>
            <a:ext cx="82089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Réponse :</a:t>
            </a:r>
            <a:endParaRPr lang="fr-FR" sz="1200" dirty="0"/>
          </a:p>
        </p:txBody>
      </p:sp>
      <p:sp>
        <p:nvSpPr>
          <p:cNvPr id="3" name="ZoneTexte 2"/>
          <p:cNvSpPr txBox="1"/>
          <p:nvPr/>
        </p:nvSpPr>
        <p:spPr>
          <a:xfrm>
            <a:off x="107504" y="287528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B050"/>
                </a:solidFill>
              </a:rPr>
              <a:t>1</a:t>
            </a:r>
            <a:endParaRPr lang="fr-FR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64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435072" y="237877"/>
            <a:ext cx="838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Verdana" panose="020B0604030504040204" pitchFamily="34" charset="0"/>
                <a:cs typeface="Arial" panose="020B0604020202020204" pitchFamily="34" charset="0"/>
              </a:rPr>
              <a:t>Suite réponse</a:t>
            </a:r>
            <a:endParaRPr lang="fr-FR" sz="1200" b="1" dirty="0">
              <a:solidFill>
                <a:schemeClr val="tx1">
                  <a:lumMod val="50000"/>
                  <a:lumOff val="50000"/>
                </a:schemeClr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Connecteur droit 11"/>
          <p:cNvCxnSpPr/>
          <p:nvPr/>
        </p:nvCxnSpPr>
        <p:spPr>
          <a:xfrm>
            <a:off x="395535" y="267494"/>
            <a:ext cx="0" cy="389366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-36512" y="4910056"/>
            <a:ext cx="9180512" cy="233444"/>
          </a:xfrm>
          <a:prstGeom prst="rect">
            <a:avLst/>
          </a:prstGeom>
          <a:solidFill>
            <a:srgbClr val="F07E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2" name="ZoneTexte 1"/>
          <p:cNvSpPr txBox="1"/>
          <p:nvPr/>
        </p:nvSpPr>
        <p:spPr>
          <a:xfrm>
            <a:off x="435072" y="987574"/>
            <a:ext cx="82089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Réponse :</a:t>
            </a:r>
            <a:endParaRPr lang="fr-FR" sz="1200" dirty="0"/>
          </a:p>
        </p:txBody>
      </p:sp>
      <p:sp>
        <p:nvSpPr>
          <p:cNvPr id="3" name="ZoneTexte 2"/>
          <p:cNvSpPr txBox="1"/>
          <p:nvPr/>
        </p:nvSpPr>
        <p:spPr>
          <a:xfrm>
            <a:off x="107504" y="287528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B050"/>
                </a:solidFill>
              </a:rPr>
              <a:t>1</a:t>
            </a:r>
            <a:endParaRPr lang="fr-FR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61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435072" y="323677"/>
            <a:ext cx="838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tx1">
                    <a:lumMod val="50000"/>
                    <a:lumOff val="50000"/>
                  </a:schemeClr>
                </a:solidFill>
                <a:ea typeface="Verdana" panose="020B0604030504040204" pitchFamily="34" charset="0"/>
                <a:cs typeface="Arial" panose="020B0604020202020204" pitchFamily="34" charset="0"/>
              </a:rPr>
              <a:t>Quelles sont les principales conséquences de ces réglementations pour votre projet </a:t>
            </a:r>
            <a:r>
              <a:rPr lang="fr-FR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Verdana" panose="020B0604030504040204" pitchFamily="34" charset="0"/>
                <a:cs typeface="Arial" panose="020B0604020202020204" pitchFamily="34" charset="0"/>
              </a:rPr>
              <a:t>? </a:t>
            </a:r>
            <a:endParaRPr lang="fr-FR" sz="1200" b="1" dirty="0">
              <a:solidFill>
                <a:schemeClr val="tx1">
                  <a:lumMod val="50000"/>
                  <a:lumOff val="50000"/>
                </a:schemeClr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Connecteur droit 11"/>
          <p:cNvCxnSpPr/>
          <p:nvPr/>
        </p:nvCxnSpPr>
        <p:spPr>
          <a:xfrm>
            <a:off x="395535" y="267494"/>
            <a:ext cx="0" cy="389366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-36512" y="4910056"/>
            <a:ext cx="9180512" cy="233444"/>
          </a:xfrm>
          <a:prstGeom prst="rect">
            <a:avLst/>
          </a:prstGeom>
          <a:solidFill>
            <a:srgbClr val="F07E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2" name="ZoneTexte 1"/>
          <p:cNvSpPr txBox="1"/>
          <p:nvPr/>
        </p:nvSpPr>
        <p:spPr>
          <a:xfrm>
            <a:off x="395533" y="1209113"/>
            <a:ext cx="82089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Réponse :</a:t>
            </a:r>
            <a:endParaRPr lang="fr-FR" sz="1200" dirty="0"/>
          </a:p>
        </p:txBody>
      </p:sp>
      <p:sp>
        <p:nvSpPr>
          <p:cNvPr id="6" name="ZoneTexte 5"/>
          <p:cNvSpPr txBox="1"/>
          <p:nvPr/>
        </p:nvSpPr>
        <p:spPr>
          <a:xfrm>
            <a:off x="107504" y="287528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B050"/>
                </a:solidFill>
              </a:rPr>
              <a:t>2</a:t>
            </a:r>
            <a:endParaRPr lang="fr-FR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14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435072" y="237877"/>
            <a:ext cx="838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Verdana" panose="020B0604030504040204" pitchFamily="34" charset="0"/>
                <a:cs typeface="Arial" panose="020B0604020202020204" pitchFamily="34" charset="0"/>
              </a:rPr>
              <a:t>Suite réponse</a:t>
            </a:r>
            <a:endParaRPr lang="fr-FR" sz="1200" b="1" dirty="0">
              <a:solidFill>
                <a:schemeClr val="tx1">
                  <a:lumMod val="50000"/>
                  <a:lumOff val="50000"/>
                </a:schemeClr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Connecteur droit 11"/>
          <p:cNvCxnSpPr/>
          <p:nvPr/>
        </p:nvCxnSpPr>
        <p:spPr>
          <a:xfrm>
            <a:off x="395535" y="267494"/>
            <a:ext cx="0" cy="389366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-36512" y="4910056"/>
            <a:ext cx="9180512" cy="233444"/>
          </a:xfrm>
          <a:prstGeom prst="rect">
            <a:avLst/>
          </a:prstGeom>
          <a:solidFill>
            <a:srgbClr val="F07E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2" name="ZoneTexte 1"/>
          <p:cNvSpPr txBox="1"/>
          <p:nvPr/>
        </p:nvSpPr>
        <p:spPr>
          <a:xfrm>
            <a:off x="435072" y="987574"/>
            <a:ext cx="82089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Réponse :</a:t>
            </a:r>
            <a:endParaRPr lang="fr-FR" sz="1200" dirty="0"/>
          </a:p>
        </p:txBody>
      </p:sp>
      <p:sp>
        <p:nvSpPr>
          <p:cNvPr id="3" name="ZoneTexte 2"/>
          <p:cNvSpPr txBox="1"/>
          <p:nvPr/>
        </p:nvSpPr>
        <p:spPr>
          <a:xfrm>
            <a:off x="107504" y="287528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B050"/>
                </a:solidFill>
              </a:rPr>
              <a:t>2</a:t>
            </a:r>
            <a:endParaRPr lang="fr-FR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81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435072" y="139011"/>
            <a:ext cx="838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tx1">
                    <a:lumMod val="50000"/>
                    <a:lumOff val="50000"/>
                  </a:schemeClr>
                </a:solidFill>
                <a:ea typeface="Verdana" panose="020B0604030504040204" pitchFamily="34" charset="0"/>
                <a:cs typeface="Arial" panose="020B0604020202020204" pitchFamily="34" charset="0"/>
              </a:rPr>
              <a:t>Par quelles règlementations liées aux productions (mise aux normes, ICPE, cahier des charges, bio, label, AOP…) le projet est-il concerné ? Citez au moins une exigence spécifique à une ou plusieurs de ces réglementations.</a:t>
            </a:r>
          </a:p>
          <a:p>
            <a:r>
              <a:rPr lang="fr-FR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Verdana" panose="020B0604030504040204" pitchFamily="34" charset="0"/>
                <a:cs typeface="Arial" panose="020B0604020202020204" pitchFamily="34" charset="0"/>
              </a:rPr>
              <a:t>Où </a:t>
            </a:r>
            <a:r>
              <a:rPr lang="fr-FR" sz="1200" b="1" dirty="0">
                <a:solidFill>
                  <a:schemeClr val="tx1">
                    <a:lumMod val="50000"/>
                    <a:lumOff val="50000"/>
                  </a:schemeClr>
                </a:solidFill>
                <a:ea typeface="Verdana" panose="020B0604030504040204" pitchFamily="34" charset="0"/>
                <a:cs typeface="Arial" panose="020B0604020202020204" pitchFamily="34" charset="0"/>
              </a:rPr>
              <a:t>avez-vous trouvé  cette information </a:t>
            </a:r>
            <a:r>
              <a:rPr lang="fr-FR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Verdana" panose="020B0604030504040204" pitchFamily="34" charset="0"/>
                <a:cs typeface="Arial" panose="020B0604020202020204" pitchFamily="34" charset="0"/>
              </a:rPr>
              <a:t>? </a:t>
            </a:r>
            <a:endParaRPr lang="fr-FR" sz="1200" b="1" dirty="0">
              <a:solidFill>
                <a:schemeClr val="tx1">
                  <a:lumMod val="50000"/>
                  <a:lumOff val="50000"/>
                </a:schemeClr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Connecteur droit 11"/>
          <p:cNvCxnSpPr/>
          <p:nvPr/>
        </p:nvCxnSpPr>
        <p:spPr>
          <a:xfrm>
            <a:off x="395535" y="267494"/>
            <a:ext cx="0" cy="389366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-36512" y="4910056"/>
            <a:ext cx="9180512" cy="233444"/>
          </a:xfrm>
          <a:prstGeom prst="rect">
            <a:avLst/>
          </a:prstGeom>
          <a:solidFill>
            <a:srgbClr val="F07E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2" name="ZoneTexte 1"/>
          <p:cNvSpPr txBox="1"/>
          <p:nvPr/>
        </p:nvSpPr>
        <p:spPr>
          <a:xfrm>
            <a:off x="395534" y="1209114"/>
            <a:ext cx="82089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Réponse :</a:t>
            </a:r>
            <a:endParaRPr lang="fr-FR" sz="1200" dirty="0"/>
          </a:p>
        </p:txBody>
      </p:sp>
      <p:sp>
        <p:nvSpPr>
          <p:cNvPr id="6" name="ZoneTexte 5"/>
          <p:cNvSpPr txBox="1"/>
          <p:nvPr/>
        </p:nvSpPr>
        <p:spPr>
          <a:xfrm>
            <a:off x="107504" y="287528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B050"/>
                </a:solidFill>
              </a:rPr>
              <a:t>3</a:t>
            </a:r>
            <a:endParaRPr lang="fr-FR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79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8549</TotalTime>
  <Words>934</Words>
  <Application>Microsoft Office PowerPoint</Application>
  <PresentationFormat>Affichage à l'écran (16:9)</PresentationFormat>
  <Paragraphs>129</Paragraphs>
  <Slides>23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4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APCA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debora benard</dc:creator>
  <cp:lastModifiedBy>Valérie VERDIER</cp:lastModifiedBy>
  <cp:revision>262</cp:revision>
  <dcterms:created xsi:type="dcterms:W3CDTF">2019-04-03T15:19:31Z</dcterms:created>
  <dcterms:modified xsi:type="dcterms:W3CDTF">2022-05-03T08:44:10Z</dcterms:modified>
</cp:coreProperties>
</file>